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98" r:id="rId2"/>
    <p:sldMasterId id="2147483810" r:id="rId3"/>
    <p:sldMasterId id="2147483822" r:id="rId4"/>
  </p:sldMasterIdLst>
  <p:notesMasterIdLst>
    <p:notesMasterId r:id="rId125"/>
  </p:notesMasterIdLst>
  <p:handoutMasterIdLst>
    <p:handoutMasterId r:id="rId126"/>
  </p:handoutMasterIdLst>
  <p:sldIdLst>
    <p:sldId id="307" r:id="rId5"/>
    <p:sldId id="347" r:id="rId6"/>
    <p:sldId id="614" r:id="rId7"/>
    <p:sldId id="508" r:id="rId8"/>
    <p:sldId id="640" r:id="rId9"/>
    <p:sldId id="644" r:id="rId10"/>
    <p:sldId id="646" r:id="rId11"/>
    <p:sldId id="648" r:id="rId12"/>
    <p:sldId id="643" r:id="rId13"/>
    <p:sldId id="618" r:id="rId14"/>
    <p:sldId id="498" r:id="rId15"/>
    <p:sldId id="511" r:id="rId16"/>
    <p:sldId id="499" r:id="rId17"/>
    <p:sldId id="615" r:id="rId18"/>
    <p:sldId id="366" r:id="rId19"/>
    <p:sldId id="277" r:id="rId20"/>
    <p:sldId id="489" r:id="rId21"/>
    <p:sldId id="502" r:id="rId22"/>
    <p:sldId id="509" r:id="rId23"/>
    <p:sldId id="387" r:id="rId24"/>
    <p:sldId id="485" r:id="rId25"/>
    <p:sldId id="494" r:id="rId26"/>
    <p:sldId id="661" r:id="rId27"/>
    <p:sldId id="630" r:id="rId28"/>
    <p:sldId id="495" r:id="rId29"/>
    <p:sldId id="496" r:id="rId30"/>
    <p:sldId id="284" r:id="rId31"/>
    <p:sldId id="326" r:id="rId32"/>
    <p:sldId id="336" r:id="rId33"/>
    <p:sldId id="503" r:id="rId34"/>
    <p:sldId id="380" r:id="rId35"/>
    <p:sldId id="556" r:id="rId36"/>
    <p:sldId id="404" r:id="rId37"/>
    <p:sldId id="639" r:id="rId38"/>
    <p:sldId id="342" r:id="rId39"/>
    <p:sldId id="617" r:id="rId40"/>
    <p:sldId id="483" r:id="rId41"/>
    <p:sldId id="407" r:id="rId42"/>
    <p:sldId id="481" r:id="rId43"/>
    <p:sldId id="422" r:id="rId44"/>
    <p:sldId id="304" r:id="rId45"/>
    <p:sldId id="669" r:id="rId46"/>
    <p:sldId id="660" r:id="rId47"/>
    <p:sldId id="305" r:id="rId48"/>
    <p:sldId id="293" r:id="rId49"/>
    <p:sldId id="383" r:id="rId50"/>
    <p:sldId id="311" r:id="rId51"/>
    <p:sldId id="518" r:id="rId52"/>
    <p:sldId id="353" r:id="rId53"/>
    <p:sldId id="541" r:id="rId54"/>
    <p:sldId id="539" r:id="rId55"/>
    <p:sldId id="540" r:id="rId56"/>
    <p:sldId id="318" r:id="rId57"/>
    <p:sldId id="267" r:id="rId58"/>
    <p:sldId id="519" r:id="rId59"/>
    <p:sldId id="435" r:id="rId60"/>
    <p:sldId id="529" r:id="rId61"/>
    <p:sldId id="420" r:id="rId62"/>
    <p:sldId id="295" r:id="rId63"/>
    <p:sldId id="294" r:id="rId64"/>
    <p:sldId id="297" r:id="rId65"/>
    <p:sldId id="346" r:id="rId66"/>
    <p:sldId id="352" r:id="rId67"/>
    <p:sldId id="321" r:id="rId68"/>
    <p:sldId id="360" r:id="rId69"/>
    <p:sldId id="361" r:id="rId70"/>
    <p:sldId id="337" r:id="rId71"/>
    <p:sldId id="649" r:id="rId72"/>
    <p:sldId id="532" r:id="rId73"/>
    <p:sldId id="543" r:id="rId74"/>
    <p:sldId id="545" r:id="rId75"/>
    <p:sldId id="547" r:id="rId76"/>
    <p:sldId id="258" r:id="rId77"/>
    <p:sldId id="525" r:id="rId78"/>
    <p:sldId id="425" r:id="rId79"/>
    <p:sldId id="430" r:id="rId80"/>
    <p:sldId id="431" r:id="rId81"/>
    <p:sldId id="667" r:id="rId82"/>
    <p:sldId id="563" r:id="rId83"/>
    <p:sldId id="562" r:id="rId84"/>
    <p:sldId id="270" r:id="rId85"/>
    <p:sldId id="392" r:id="rId86"/>
    <p:sldId id="393" r:id="rId87"/>
    <p:sldId id="288" r:id="rId88"/>
    <p:sldId id="500" r:id="rId89"/>
    <p:sldId id="363" r:id="rId90"/>
    <p:sldId id="575" r:id="rId91"/>
    <p:sldId id="266" r:id="rId92"/>
    <p:sldId id="261" r:id="rId93"/>
    <p:sldId id="264" r:id="rId94"/>
    <p:sldId id="271" r:id="rId95"/>
    <p:sldId id="330" r:id="rId96"/>
    <p:sldId id="611" r:id="rId97"/>
    <p:sldId id="576" r:id="rId98"/>
    <p:sldId id="672" r:id="rId99"/>
    <p:sldId id="322" r:id="rId100"/>
    <p:sldId id="450" r:id="rId101"/>
    <p:sldId id="405" r:id="rId102"/>
    <p:sldId id="415" r:id="rId103"/>
    <p:sldId id="652" r:id="rId104"/>
    <p:sldId id="654" r:id="rId105"/>
    <p:sldId id="256" r:id="rId106"/>
    <p:sldId id="627" r:id="rId107"/>
    <p:sldId id="260" r:id="rId108"/>
    <p:sldId id="656" r:id="rId109"/>
    <p:sldId id="573" r:id="rId110"/>
    <p:sldId id="364" r:id="rId111"/>
    <p:sldId id="621" r:id="rId112"/>
    <p:sldId id="365" r:id="rId113"/>
    <p:sldId id="567" r:id="rId114"/>
    <p:sldId id="569" r:id="rId115"/>
    <p:sldId id="396" r:id="rId116"/>
    <p:sldId id="379" r:id="rId117"/>
    <p:sldId id="620" r:id="rId118"/>
    <p:sldId id="371" r:id="rId119"/>
    <p:sldId id="276" r:id="rId120"/>
    <p:sldId id="376" r:id="rId121"/>
    <p:sldId id="386" r:id="rId122"/>
    <p:sldId id="453" r:id="rId123"/>
    <p:sldId id="334" r:id="rId1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9C1A9F-3C0B-4F27-886C-9D7D048EC903}">
          <p14:sldIdLst>
            <p14:sldId id="307"/>
            <p14:sldId id="347"/>
            <p14:sldId id="614"/>
            <p14:sldId id="508"/>
            <p14:sldId id="640"/>
            <p14:sldId id="644"/>
            <p14:sldId id="646"/>
            <p14:sldId id="648"/>
            <p14:sldId id="643"/>
            <p14:sldId id="618"/>
            <p14:sldId id="498"/>
            <p14:sldId id="511"/>
            <p14:sldId id="499"/>
            <p14:sldId id="615"/>
            <p14:sldId id="366"/>
            <p14:sldId id="277"/>
            <p14:sldId id="489"/>
            <p14:sldId id="502"/>
            <p14:sldId id="509"/>
            <p14:sldId id="387"/>
            <p14:sldId id="485"/>
            <p14:sldId id="494"/>
            <p14:sldId id="661"/>
            <p14:sldId id="630"/>
            <p14:sldId id="495"/>
            <p14:sldId id="496"/>
            <p14:sldId id="284"/>
            <p14:sldId id="326"/>
            <p14:sldId id="336"/>
            <p14:sldId id="503"/>
            <p14:sldId id="380"/>
            <p14:sldId id="556"/>
            <p14:sldId id="404"/>
            <p14:sldId id="639"/>
            <p14:sldId id="342"/>
            <p14:sldId id="617"/>
            <p14:sldId id="483"/>
            <p14:sldId id="407"/>
            <p14:sldId id="481"/>
            <p14:sldId id="422"/>
            <p14:sldId id="304"/>
            <p14:sldId id="669"/>
            <p14:sldId id="660"/>
            <p14:sldId id="305"/>
            <p14:sldId id="293"/>
            <p14:sldId id="383"/>
            <p14:sldId id="311"/>
            <p14:sldId id="518"/>
            <p14:sldId id="353"/>
            <p14:sldId id="541"/>
            <p14:sldId id="539"/>
            <p14:sldId id="540"/>
            <p14:sldId id="318"/>
            <p14:sldId id="267"/>
            <p14:sldId id="519"/>
            <p14:sldId id="435"/>
            <p14:sldId id="529"/>
            <p14:sldId id="420"/>
            <p14:sldId id="295"/>
            <p14:sldId id="294"/>
            <p14:sldId id="297"/>
            <p14:sldId id="346"/>
            <p14:sldId id="352"/>
            <p14:sldId id="321"/>
            <p14:sldId id="360"/>
            <p14:sldId id="361"/>
            <p14:sldId id="337"/>
            <p14:sldId id="649"/>
            <p14:sldId id="532"/>
            <p14:sldId id="543"/>
            <p14:sldId id="545"/>
            <p14:sldId id="547"/>
            <p14:sldId id="258"/>
            <p14:sldId id="525"/>
          </p14:sldIdLst>
        </p14:section>
        <p14:section name="Untitled Section" id="{08FB1461-5438-4060-961F-6EE9DAA7F83D}">
          <p14:sldIdLst>
            <p14:sldId id="425"/>
            <p14:sldId id="430"/>
            <p14:sldId id="431"/>
            <p14:sldId id="667"/>
            <p14:sldId id="563"/>
            <p14:sldId id="562"/>
            <p14:sldId id="270"/>
            <p14:sldId id="392"/>
            <p14:sldId id="393"/>
            <p14:sldId id="288"/>
            <p14:sldId id="500"/>
            <p14:sldId id="363"/>
            <p14:sldId id="575"/>
            <p14:sldId id="266"/>
            <p14:sldId id="261"/>
            <p14:sldId id="264"/>
            <p14:sldId id="271"/>
            <p14:sldId id="330"/>
            <p14:sldId id="611"/>
            <p14:sldId id="576"/>
            <p14:sldId id="672"/>
            <p14:sldId id="322"/>
            <p14:sldId id="450"/>
            <p14:sldId id="405"/>
            <p14:sldId id="415"/>
            <p14:sldId id="652"/>
            <p14:sldId id="654"/>
            <p14:sldId id="256"/>
            <p14:sldId id="627"/>
            <p14:sldId id="260"/>
            <p14:sldId id="656"/>
            <p14:sldId id="573"/>
            <p14:sldId id="364"/>
            <p14:sldId id="621"/>
            <p14:sldId id="365"/>
            <p14:sldId id="567"/>
            <p14:sldId id="569"/>
            <p14:sldId id="396"/>
            <p14:sldId id="379"/>
            <p14:sldId id="620"/>
            <p14:sldId id="371"/>
            <p14:sldId id="276"/>
            <p14:sldId id="376"/>
            <p14:sldId id="386"/>
            <p14:sldId id="453"/>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mith" initials="DS" lastIdx="2" clrIdx="0">
    <p:extLst>
      <p:ext uri="{19B8F6BF-5375-455C-9EA6-DF929625EA0E}">
        <p15:presenceInfo xmlns:p15="http://schemas.microsoft.com/office/powerpoint/2012/main" userId="68fb6f120cf627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E852D-B99B-469C-BCF6-AA73D4D80335}" v="1" dt="2023-06-19T12:45:0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3"/>
    <p:restoredTop sz="94660"/>
  </p:normalViewPr>
  <p:slideViewPr>
    <p:cSldViewPr>
      <p:cViewPr varScale="1">
        <p:scale>
          <a:sx n="128" d="100"/>
          <a:sy n="128" d="100"/>
        </p:scale>
        <p:origin x="17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5/10/relationships/revisionInfo" Target="revisionInfo.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D4E17FC-70C0-4CD9-8CFA-DCD78AC99337}" type="datetimeFigureOut">
              <a:rPr lang="en-US" smtClean="0"/>
              <a:t>6/27/23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791D258-F878-4655-984C-FCFBECEE19B2}" type="slidenum">
              <a:rPr lang="en-US" smtClean="0"/>
              <a:t>‹#›</a:t>
            </a:fld>
            <a:endParaRPr lang="en-US"/>
          </a:p>
        </p:txBody>
      </p:sp>
    </p:spTree>
    <p:extLst>
      <p:ext uri="{BB962C8B-B14F-4D97-AF65-F5344CB8AC3E}">
        <p14:creationId xmlns:p14="http://schemas.microsoft.com/office/powerpoint/2010/main" val="234191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3E49C50-3234-4A0B-BFC4-4D2A2D6D3BFC}" type="datetimeFigureOut">
              <a:rPr lang="en-US" smtClean="0"/>
              <a:pPr/>
              <a:t>6/27/23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DE42FB-9CE1-428D-A5D9-9D3F4AAD216C}" type="slidenum">
              <a:rPr lang="en-US" smtClean="0"/>
              <a:pPr/>
              <a:t>‹#›</a:t>
            </a:fld>
            <a:endParaRPr lang="en-US"/>
          </a:p>
        </p:txBody>
      </p:sp>
    </p:spTree>
    <p:extLst>
      <p:ext uri="{BB962C8B-B14F-4D97-AF65-F5344CB8AC3E}">
        <p14:creationId xmlns:p14="http://schemas.microsoft.com/office/powerpoint/2010/main" val="416233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FBDE43-CF45-4859-BDE6-12172B54904B}" type="slidenum">
              <a:rPr lang="en-US" smtClean="0"/>
              <a:pPr/>
              <a:t>3</a:t>
            </a:fld>
            <a:endParaRPr lang="en-US" dirty="0"/>
          </a:p>
        </p:txBody>
      </p:sp>
    </p:spTree>
    <p:extLst>
      <p:ext uri="{BB962C8B-B14F-4D97-AF65-F5344CB8AC3E}">
        <p14:creationId xmlns:p14="http://schemas.microsoft.com/office/powerpoint/2010/main" val="108381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36</a:t>
            </a:fld>
            <a:endParaRPr lang="en-US"/>
          </a:p>
        </p:txBody>
      </p:sp>
    </p:spTree>
    <p:extLst>
      <p:ext uri="{BB962C8B-B14F-4D97-AF65-F5344CB8AC3E}">
        <p14:creationId xmlns:p14="http://schemas.microsoft.com/office/powerpoint/2010/main" val="3900821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38</a:t>
            </a:fld>
            <a:endParaRPr lang="en-US"/>
          </a:p>
        </p:txBody>
      </p:sp>
    </p:spTree>
    <p:extLst>
      <p:ext uri="{BB962C8B-B14F-4D97-AF65-F5344CB8AC3E}">
        <p14:creationId xmlns:p14="http://schemas.microsoft.com/office/powerpoint/2010/main" val="298794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40</a:t>
            </a:fld>
            <a:endParaRPr lang="en-US"/>
          </a:p>
        </p:txBody>
      </p:sp>
    </p:spTree>
    <p:extLst>
      <p:ext uri="{BB962C8B-B14F-4D97-AF65-F5344CB8AC3E}">
        <p14:creationId xmlns:p14="http://schemas.microsoft.com/office/powerpoint/2010/main" val="262361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1A6F33-403C-404E-AFAB-467052D98087}" type="slidenum">
              <a:rPr lang="en-US" smtClean="0"/>
              <a:pPr/>
              <a:t>41</a:t>
            </a:fld>
            <a:endParaRPr lang="en-US" dirty="0"/>
          </a:p>
        </p:txBody>
      </p:sp>
    </p:spTree>
    <p:extLst>
      <p:ext uri="{BB962C8B-B14F-4D97-AF65-F5344CB8AC3E}">
        <p14:creationId xmlns:p14="http://schemas.microsoft.com/office/powerpoint/2010/main" val="183832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DA29018-1D76-4F2A-8A07-06AEC66A8CE3}" type="slidenum">
              <a:rPr lang="en-US" smtClean="0"/>
              <a:pPr/>
              <a:t>44</a:t>
            </a:fld>
            <a:endParaRPr lang="en-US" dirty="0"/>
          </a:p>
        </p:txBody>
      </p:sp>
      <p:sp>
        <p:nvSpPr>
          <p:cNvPr id="129027" name="Rectangle 7"/>
          <p:cNvSpPr txBox="1">
            <a:spLocks noGrp="1" noChangeArrowheads="1"/>
          </p:cNvSpPr>
          <p:nvPr/>
        </p:nvSpPr>
        <p:spPr bwMode="auto">
          <a:xfrm>
            <a:off x="4058910" y="8977975"/>
            <a:ext cx="3105670" cy="471768"/>
          </a:xfrm>
          <a:prstGeom prst="rect">
            <a:avLst/>
          </a:prstGeom>
          <a:noFill/>
          <a:ln w="9525">
            <a:noFill/>
            <a:miter lim="800000"/>
            <a:headEnd/>
            <a:tailEnd/>
          </a:ln>
        </p:spPr>
        <p:txBody>
          <a:bodyPr lIns="95884" tIns="47941" rIns="95884" bIns="47941" anchor="b"/>
          <a:lstStyle/>
          <a:p>
            <a:pPr algn="r" defTabSz="956736">
              <a:spcBef>
                <a:spcPct val="0"/>
              </a:spcBef>
            </a:pPr>
            <a:fld id="{14572698-B225-48EB-9B3F-0921E65D80A0}" type="slidenum">
              <a:rPr lang="en-US" sz="1200"/>
              <a:pPr algn="r" defTabSz="956736">
                <a:spcBef>
                  <a:spcPct val="0"/>
                </a:spcBef>
              </a:pPr>
              <a:t>44</a:t>
            </a:fld>
            <a:endParaRPr lang="en-US" sz="1200" dirty="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xfrm>
            <a:off x="716942" y="4488988"/>
            <a:ext cx="5732306" cy="4253903"/>
          </a:xfrm>
          <a:noFill/>
          <a:ln/>
        </p:spPr>
        <p:txBody>
          <a:bodyPr lIns="95884" tIns="47941" rIns="95884" bIns="47941"/>
          <a:lstStyle/>
          <a:p>
            <a:pPr eaLnBrk="1" hangingPunct="1"/>
            <a:endParaRPr lang="en-US" dirty="0"/>
          </a:p>
        </p:txBody>
      </p:sp>
    </p:spTree>
    <p:extLst>
      <p:ext uri="{BB962C8B-B14F-4D97-AF65-F5344CB8AC3E}">
        <p14:creationId xmlns:p14="http://schemas.microsoft.com/office/powerpoint/2010/main" val="380770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DFCB92-3641-4BF4-842E-05559EED33AA}" type="slidenum">
              <a:rPr lang="en-US" smtClean="0"/>
              <a:pPr/>
              <a:t>45</a:t>
            </a:fld>
            <a:endParaRPr lang="en-US" dirty="0"/>
          </a:p>
        </p:txBody>
      </p:sp>
    </p:spTree>
    <p:extLst>
      <p:ext uri="{BB962C8B-B14F-4D97-AF65-F5344CB8AC3E}">
        <p14:creationId xmlns:p14="http://schemas.microsoft.com/office/powerpoint/2010/main" val="213729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C6AF91-C23A-4C2A-9BDE-1DC822F49F1C}" type="slidenum">
              <a:rPr lang="en-US" altLang="en-US"/>
              <a:pPr>
                <a:spcBef>
                  <a:spcPct val="0"/>
                </a:spcBef>
              </a:pPr>
              <a:t>49</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995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C3BE2E3-F9E0-48FC-A13C-FF38D2D297BB}" type="slidenum">
              <a:rPr lang="en-US"/>
              <a:pPr/>
              <a:t>54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81997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6/1/2017</a:t>
            </a:r>
          </a:p>
        </p:txBody>
      </p:sp>
      <p:sp>
        <p:nvSpPr>
          <p:cNvPr id="5" name="Slide Number Placeholder 4"/>
          <p:cNvSpPr>
            <a:spLocks noGrp="1"/>
          </p:cNvSpPr>
          <p:nvPr>
            <p:ph type="sldNum" sz="quarter" idx="11"/>
          </p:nvPr>
        </p:nvSpPr>
        <p:spPr/>
        <p:txBody>
          <a:bodyPr/>
          <a:lstStyle/>
          <a:p>
            <a:fld id="{C2D8B174-1594-4C33-9677-BA8E421D9FFC}" type="slidenum">
              <a:rPr lang="en-US" smtClean="0"/>
              <a:pPr/>
              <a:t>58</a:t>
            </a:fld>
            <a:endParaRPr lang="en-US"/>
          </a:p>
        </p:txBody>
      </p:sp>
    </p:spTree>
    <p:extLst>
      <p:ext uri="{BB962C8B-B14F-4D97-AF65-F5344CB8AC3E}">
        <p14:creationId xmlns:p14="http://schemas.microsoft.com/office/powerpoint/2010/main" val="228138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7A3D36-FA39-41B4-B950-693924DA9CBE}" type="slidenum">
              <a:rPr lang="en-US" smtClean="0"/>
              <a:pPr/>
              <a:t>64</a:t>
            </a:fld>
            <a:endParaRPr lang="en-US" dirty="0"/>
          </a:p>
        </p:txBody>
      </p:sp>
    </p:spTree>
    <p:extLst>
      <p:ext uri="{BB962C8B-B14F-4D97-AF65-F5344CB8AC3E}">
        <p14:creationId xmlns:p14="http://schemas.microsoft.com/office/powerpoint/2010/main" val="386575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FBDE43-CF45-4859-BDE6-12172B54904B}" type="slidenum">
              <a:rPr lang="en-US" smtClean="0"/>
              <a:pPr/>
              <a:t>16</a:t>
            </a:fld>
            <a:endParaRPr lang="en-US" dirty="0"/>
          </a:p>
        </p:txBody>
      </p:sp>
    </p:spTree>
    <p:extLst>
      <p:ext uri="{BB962C8B-B14F-4D97-AF65-F5344CB8AC3E}">
        <p14:creationId xmlns:p14="http://schemas.microsoft.com/office/powerpoint/2010/main" val="178969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DE42FB-9CE1-428D-A5D9-9D3F4AAD216C}" type="slidenum">
              <a:rPr lang="en-US" smtClean="0"/>
              <a:pPr/>
              <a:t>71</a:t>
            </a:fld>
            <a:endParaRPr lang="en-US"/>
          </a:p>
        </p:txBody>
      </p:sp>
    </p:spTree>
    <p:extLst>
      <p:ext uri="{BB962C8B-B14F-4D97-AF65-F5344CB8AC3E}">
        <p14:creationId xmlns:p14="http://schemas.microsoft.com/office/powerpoint/2010/main" val="1950602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3/8/2018</a:t>
            </a:r>
          </a:p>
        </p:txBody>
      </p:sp>
      <p:sp>
        <p:nvSpPr>
          <p:cNvPr id="5" name="Slide Number Placeholder 4"/>
          <p:cNvSpPr>
            <a:spLocks noGrp="1"/>
          </p:cNvSpPr>
          <p:nvPr>
            <p:ph type="sldNum" sz="quarter" idx="11"/>
          </p:nvPr>
        </p:nvSpPr>
        <p:spPr/>
        <p:txBody>
          <a:bodyPr/>
          <a:lstStyle/>
          <a:p>
            <a:fld id="{C2D8B174-1594-4C33-9677-BA8E421D9FFC}" type="slidenum">
              <a:rPr lang="en-US" smtClean="0"/>
              <a:pPr/>
              <a:t>73</a:t>
            </a:fld>
            <a:endParaRPr lang="en-US"/>
          </a:p>
        </p:txBody>
      </p:sp>
    </p:spTree>
    <p:extLst>
      <p:ext uri="{BB962C8B-B14F-4D97-AF65-F5344CB8AC3E}">
        <p14:creationId xmlns:p14="http://schemas.microsoft.com/office/powerpoint/2010/main" val="412251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Arial" panose="020B0604020202020204" pitchFamily="34" charset="0"/>
              </a:defRPr>
            </a:lvl1pPr>
            <a:lvl2pPr marL="757066" indent="-291179" defTabSz="949568">
              <a:spcBef>
                <a:spcPct val="30000"/>
              </a:spcBef>
              <a:defRPr sz="1200">
                <a:solidFill>
                  <a:schemeClr val="tx1"/>
                </a:solidFill>
                <a:latin typeface="Arial" panose="020B0604020202020204" pitchFamily="34" charset="0"/>
              </a:defRPr>
            </a:lvl2pPr>
            <a:lvl3pPr marL="1164717" indent="-232943" defTabSz="949568">
              <a:spcBef>
                <a:spcPct val="30000"/>
              </a:spcBef>
              <a:defRPr sz="1200">
                <a:solidFill>
                  <a:schemeClr val="tx1"/>
                </a:solidFill>
                <a:latin typeface="Arial" panose="020B0604020202020204" pitchFamily="34" charset="0"/>
              </a:defRPr>
            </a:lvl3pPr>
            <a:lvl4pPr marL="1630604" indent="-232943" defTabSz="949568">
              <a:spcBef>
                <a:spcPct val="30000"/>
              </a:spcBef>
              <a:defRPr sz="1200">
                <a:solidFill>
                  <a:schemeClr val="tx1"/>
                </a:solidFill>
                <a:latin typeface="Arial" panose="020B0604020202020204" pitchFamily="34" charset="0"/>
              </a:defRPr>
            </a:lvl4pPr>
            <a:lvl5pPr marL="2096491" indent="-232943" defTabSz="949568">
              <a:spcBef>
                <a:spcPct val="30000"/>
              </a:spcBef>
              <a:defRPr sz="1200">
                <a:solidFill>
                  <a:schemeClr val="tx1"/>
                </a:solidFill>
                <a:latin typeface="Arial" panose="020B0604020202020204" pitchFamily="34" charset="0"/>
              </a:defRPr>
            </a:lvl5pPr>
            <a:lvl6pPr marL="2562377" indent="-232943" defTabSz="949568" eaLnBrk="0" fontAlgn="base" hangingPunct="0">
              <a:spcBef>
                <a:spcPct val="30000"/>
              </a:spcBef>
              <a:spcAft>
                <a:spcPct val="0"/>
              </a:spcAft>
              <a:defRPr sz="1200">
                <a:solidFill>
                  <a:schemeClr val="tx1"/>
                </a:solidFill>
                <a:latin typeface="Arial" panose="020B0604020202020204" pitchFamily="34" charset="0"/>
              </a:defRPr>
            </a:lvl6pPr>
            <a:lvl7pPr marL="3028264" indent="-232943" defTabSz="949568" eaLnBrk="0" fontAlgn="base" hangingPunct="0">
              <a:spcBef>
                <a:spcPct val="30000"/>
              </a:spcBef>
              <a:spcAft>
                <a:spcPct val="0"/>
              </a:spcAft>
              <a:defRPr sz="1200">
                <a:solidFill>
                  <a:schemeClr val="tx1"/>
                </a:solidFill>
                <a:latin typeface="Arial" panose="020B0604020202020204" pitchFamily="34" charset="0"/>
              </a:defRPr>
            </a:lvl7pPr>
            <a:lvl8pPr marL="3494151" indent="-232943" defTabSz="949568" eaLnBrk="0" fontAlgn="base" hangingPunct="0">
              <a:spcBef>
                <a:spcPct val="30000"/>
              </a:spcBef>
              <a:spcAft>
                <a:spcPct val="0"/>
              </a:spcAft>
              <a:defRPr sz="1200">
                <a:solidFill>
                  <a:schemeClr val="tx1"/>
                </a:solidFill>
                <a:latin typeface="Arial" panose="020B0604020202020204" pitchFamily="34" charset="0"/>
              </a:defRPr>
            </a:lvl8pPr>
            <a:lvl9pPr marL="3960038" indent="-232943" defTabSz="94956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E914E2-5FDF-4DDA-A4E4-C67FD896A425}" type="slidenum">
              <a:rPr lang="en-US" altLang="en-US" smtClean="0">
                <a:latin typeface="Times New Roman" panose="02020603050405020304" pitchFamily="18" charset="0"/>
              </a:rPr>
              <a:pPr>
                <a:spcBef>
                  <a:spcPct val="0"/>
                </a:spcBef>
              </a:pPr>
              <a:t>109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453265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A1664-8290-419B-B8A5-7B9D3513DDC8}" type="slidenum">
              <a:rPr lang="en-US" smtClean="0"/>
              <a:t>113</a:t>
            </a:fld>
            <a:endParaRPr lang="en-US"/>
          </a:p>
        </p:txBody>
      </p:sp>
    </p:spTree>
    <p:extLst>
      <p:ext uri="{BB962C8B-B14F-4D97-AF65-F5344CB8AC3E}">
        <p14:creationId xmlns:p14="http://schemas.microsoft.com/office/powerpoint/2010/main" val="2336061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fld id="{B4501621-0F61-44B1-9513-E0C5454D3249}" type="slidenum">
              <a:rPr lang="en-US" smtClean="0"/>
              <a:pPr/>
              <a:t>115</a:t>
            </a:fld>
            <a:endParaRPr lang="en-US"/>
          </a:p>
        </p:txBody>
      </p:sp>
    </p:spTree>
    <p:extLst>
      <p:ext uri="{BB962C8B-B14F-4D97-AF65-F5344CB8AC3E}">
        <p14:creationId xmlns:p14="http://schemas.microsoft.com/office/powerpoint/2010/main" val="201529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1A6F33-403C-404E-AFAB-467052D98087}" type="slidenum">
              <a:rPr lang="en-US" smtClean="0"/>
              <a:pPr/>
              <a:t>117</a:t>
            </a:fld>
            <a:endParaRPr lang="en-US" dirty="0"/>
          </a:p>
        </p:txBody>
      </p:sp>
    </p:spTree>
    <p:extLst>
      <p:ext uri="{BB962C8B-B14F-4D97-AF65-F5344CB8AC3E}">
        <p14:creationId xmlns:p14="http://schemas.microsoft.com/office/powerpoint/2010/main" val="3383963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F12EFB3E-5797-401C-B21B-4F63B72859AA}" type="slidenum">
              <a:rPr lang="en-US" smtClean="0"/>
              <a:pPr/>
              <a:t>120</a:t>
            </a:fld>
            <a:endParaRPr lang="en-US"/>
          </a:p>
        </p:txBody>
      </p:sp>
    </p:spTree>
    <p:extLst>
      <p:ext uri="{BB962C8B-B14F-4D97-AF65-F5344CB8AC3E}">
        <p14:creationId xmlns:p14="http://schemas.microsoft.com/office/powerpoint/2010/main" val="267614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20</a:t>
            </a:fld>
            <a:endParaRPr lang="en-US"/>
          </a:p>
        </p:txBody>
      </p:sp>
    </p:spTree>
    <p:extLst>
      <p:ext uri="{BB962C8B-B14F-4D97-AF65-F5344CB8AC3E}">
        <p14:creationId xmlns:p14="http://schemas.microsoft.com/office/powerpoint/2010/main" val="90971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23</a:t>
            </a:fld>
            <a:endParaRPr lang="en-US"/>
          </a:p>
        </p:txBody>
      </p:sp>
    </p:spTree>
    <p:extLst>
      <p:ext uri="{BB962C8B-B14F-4D97-AF65-F5344CB8AC3E}">
        <p14:creationId xmlns:p14="http://schemas.microsoft.com/office/powerpoint/2010/main" val="34417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FCB92-3641-4BF4-842E-05559EED33AA}" type="slidenum">
              <a:rPr lang="en-US" smtClean="0"/>
              <a:pPr/>
              <a:t>26</a:t>
            </a:fld>
            <a:endParaRPr lang="en-US" dirty="0"/>
          </a:p>
        </p:txBody>
      </p:sp>
    </p:spTree>
    <p:extLst>
      <p:ext uri="{BB962C8B-B14F-4D97-AF65-F5344CB8AC3E}">
        <p14:creationId xmlns:p14="http://schemas.microsoft.com/office/powerpoint/2010/main" val="255274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FBDE43-CF45-4859-BDE6-12172B54904B}" type="slidenum">
              <a:rPr lang="en-US" smtClean="0"/>
              <a:pPr/>
              <a:t>27</a:t>
            </a:fld>
            <a:endParaRPr lang="en-US" dirty="0"/>
          </a:p>
        </p:txBody>
      </p:sp>
    </p:spTree>
    <p:extLst>
      <p:ext uri="{BB962C8B-B14F-4D97-AF65-F5344CB8AC3E}">
        <p14:creationId xmlns:p14="http://schemas.microsoft.com/office/powerpoint/2010/main" val="391890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FBDE43-CF45-4859-BDE6-12172B54904B}" type="slidenum">
              <a:rPr lang="en-US" smtClean="0"/>
              <a:pPr/>
              <a:t>28</a:t>
            </a:fld>
            <a:endParaRPr lang="en-US" dirty="0"/>
          </a:p>
        </p:txBody>
      </p:sp>
    </p:spTree>
    <p:extLst>
      <p:ext uri="{BB962C8B-B14F-4D97-AF65-F5344CB8AC3E}">
        <p14:creationId xmlns:p14="http://schemas.microsoft.com/office/powerpoint/2010/main" val="278364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32</a:t>
            </a:fld>
            <a:endParaRPr lang="en-US"/>
          </a:p>
        </p:txBody>
      </p:sp>
    </p:spTree>
    <p:extLst>
      <p:ext uri="{BB962C8B-B14F-4D97-AF65-F5344CB8AC3E}">
        <p14:creationId xmlns:p14="http://schemas.microsoft.com/office/powerpoint/2010/main" val="362562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EA723-0786-42CA-ADB9-75F4AA7A4927}" type="slidenum">
              <a:rPr lang="en-US" smtClean="0"/>
              <a:t>33</a:t>
            </a:fld>
            <a:endParaRPr lang="en-US"/>
          </a:p>
        </p:txBody>
      </p:sp>
    </p:spTree>
    <p:extLst>
      <p:ext uri="{BB962C8B-B14F-4D97-AF65-F5344CB8AC3E}">
        <p14:creationId xmlns:p14="http://schemas.microsoft.com/office/powerpoint/2010/main" val="292023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3EA4-AAB0-169F-BE0D-467CAF9D0C9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CAA7BF1-56B1-08AB-1B02-160133219C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93B156-D928-9A9C-DAB4-33F260F9A908}"/>
              </a:ext>
            </a:extLst>
          </p:cNvPr>
          <p:cNvSpPr>
            <a:spLocks noGrp="1"/>
          </p:cNvSpPr>
          <p:nvPr>
            <p:ph type="dt" sz="half" idx="10"/>
          </p:nvPr>
        </p:nvSpPr>
        <p:spPr/>
        <p:txBody>
          <a:bodyPr/>
          <a:lstStyle/>
          <a:p>
            <a:fld id="{614D6883-4DE8-41BF-B48C-0B32FF9F0153}" type="datetime1">
              <a:rPr lang="en-US" smtClean="0"/>
              <a:t>6/27/23</a:t>
            </a:fld>
            <a:endParaRPr lang="en-US"/>
          </a:p>
        </p:txBody>
      </p:sp>
      <p:sp>
        <p:nvSpPr>
          <p:cNvPr id="5" name="Footer Placeholder 4">
            <a:extLst>
              <a:ext uri="{FF2B5EF4-FFF2-40B4-BE49-F238E27FC236}">
                <a16:creationId xmlns:a16="http://schemas.microsoft.com/office/drawing/2014/main" id="{CE036F9E-A706-332E-A971-233FD8A61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B8742-A21A-DEEC-AD9F-93FDA24CDCA1}"/>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09496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6677-2232-D163-A93B-F13A3B2DB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D5945-AB7C-A62D-B33B-5CEF31F52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BEBAD-342E-C7D4-25A9-FC1DC3ECA5F0}"/>
              </a:ext>
            </a:extLst>
          </p:cNvPr>
          <p:cNvSpPr>
            <a:spLocks noGrp="1"/>
          </p:cNvSpPr>
          <p:nvPr>
            <p:ph type="dt" sz="half" idx="10"/>
          </p:nvPr>
        </p:nvSpPr>
        <p:spPr/>
        <p:txBody>
          <a:bodyPr/>
          <a:lstStyle/>
          <a:p>
            <a:fld id="{4C013A06-4BE1-48BB-BE0B-4237B4850B23}" type="datetime1">
              <a:rPr lang="en-US" smtClean="0"/>
              <a:t>6/27/23</a:t>
            </a:fld>
            <a:endParaRPr lang="en-US"/>
          </a:p>
        </p:txBody>
      </p:sp>
      <p:sp>
        <p:nvSpPr>
          <p:cNvPr id="5" name="Footer Placeholder 4">
            <a:extLst>
              <a:ext uri="{FF2B5EF4-FFF2-40B4-BE49-F238E27FC236}">
                <a16:creationId xmlns:a16="http://schemas.microsoft.com/office/drawing/2014/main" id="{CA52A6C4-5BD8-F60D-E5C3-B76B4163C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E532A-0934-4237-6FF9-7F7998B9DF7D}"/>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88818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9E4490-6A51-788C-04A0-180FB06BD6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57575-4D54-A40B-D3F5-36AFD92AEA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ED47A-4058-9F4F-F3BD-C40B0C2D05C9}"/>
              </a:ext>
            </a:extLst>
          </p:cNvPr>
          <p:cNvSpPr>
            <a:spLocks noGrp="1"/>
          </p:cNvSpPr>
          <p:nvPr>
            <p:ph type="dt" sz="half" idx="10"/>
          </p:nvPr>
        </p:nvSpPr>
        <p:spPr/>
        <p:txBody>
          <a:bodyPr/>
          <a:lstStyle/>
          <a:p>
            <a:fld id="{EBC20117-D188-4239-8970-94406B900674}" type="datetime1">
              <a:rPr lang="en-US" smtClean="0"/>
              <a:t>6/27/23</a:t>
            </a:fld>
            <a:endParaRPr lang="en-US"/>
          </a:p>
        </p:txBody>
      </p:sp>
      <p:sp>
        <p:nvSpPr>
          <p:cNvPr id="5" name="Footer Placeholder 4">
            <a:extLst>
              <a:ext uri="{FF2B5EF4-FFF2-40B4-BE49-F238E27FC236}">
                <a16:creationId xmlns:a16="http://schemas.microsoft.com/office/drawing/2014/main" id="{EAB9959C-EB79-32AB-5EA8-848DC6CF2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DB9FA-CC28-B9DF-B232-6C5557E825C9}"/>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88076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9BDF-2418-618C-A138-E60EB68DEA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7D1BFA-3848-CD30-7382-81B497CB39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4F09A6-1824-A4B8-CF76-06B163A3C623}"/>
              </a:ext>
            </a:extLst>
          </p:cNvPr>
          <p:cNvSpPr>
            <a:spLocks noGrp="1"/>
          </p:cNvSpPr>
          <p:nvPr>
            <p:ph type="dt" sz="half" idx="10"/>
          </p:nvPr>
        </p:nvSpPr>
        <p:spPr/>
        <p:txBody>
          <a:bodyPr/>
          <a:lstStyle/>
          <a:p>
            <a:fld id="{614D6883-4DE8-41BF-B48C-0B32FF9F0153}" type="datetime1">
              <a:rPr lang="en-US" smtClean="0"/>
              <a:t>6/27/23</a:t>
            </a:fld>
            <a:endParaRPr lang="en-US"/>
          </a:p>
        </p:txBody>
      </p:sp>
      <p:sp>
        <p:nvSpPr>
          <p:cNvPr id="5" name="Footer Placeholder 4">
            <a:extLst>
              <a:ext uri="{FF2B5EF4-FFF2-40B4-BE49-F238E27FC236}">
                <a16:creationId xmlns:a16="http://schemas.microsoft.com/office/drawing/2014/main" id="{86066354-0CF0-630B-1894-2CE801E01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0BEA2-3A9C-3AAB-2AE6-7A282763CA6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733523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31F2-BD5E-9BA5-4CAA-797DAF643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2F2DA-ADC9-C7F9-048E-D8EBDAC4E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69D7C-7D5A-A8DC-D51C-FB4FC6315F02}"/>
              </a:ext>
            </a:extLst>
          </p:cNvPr>
          <p:cNvSpPr>
            <a:spLocks noGrp="1"/>
          </p:cNvSpPr>
          <p:nvPr>
            <p:ph type="dt" sz="half" idx="10"/>
          </p:nvPr>
        </p:nvSpPr>
        <p:spPr/>
        <p:txBody>
          <a:bodyPr/>
          <a:lstStyle/>
          <a:p>
            <a:fld id="{FBA2BDBA-B178-4B86-ADEC-9B2FDA5941D5}" type="datetime1">
              <a:rPr lang="en-US" smtClean="0"/>
              <a:t>6/27/23</a:t>
            </a:fld>
            <a:endParaRPr lang="en-US"/>
          </a:p>
        </p:txBody>
      </p:sp>
      <p:sp>
        <p:nvSpPr>
          <p:cNvPr id="5" name="Footer Placeholder 4">
            <a:extLst>
              <a:ext uri="{FF2B5EF4-FFF2-40B4-BE49-F238E27FC236}">
                <a16:creationId xmlns:a16="http://schemas.microsoft.com/office/drawing/2014/main" id="{1AB8B3E6-38B8-F349-56E3-A9B3D0977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A4EDF-CA28-053B-CA3F-212700A71004}"/>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74811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597E-9032-C93F-6863-0D3BFC642E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D3FF9F-4419-CD03-25A9-0CEC25F96E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4CD6E-06AA-3090-7E90-1ACCE8757C02}"/>
              </a:ext>
            </a:extLst>
          </p:cNvPr>
          <p:cNvSpPr>
            <a:spLocks noGrp="1"/>
          </p:cNvSpPr>
          <p:nvPr>
            <p:ph type="dt" sz="half" idx="10"/>
          </p:nvPr>
        </p:nvSpPr>
        <p:spPr/>
        <p:txBody>
          <a:bodyPr/>
          <a:lstStyle/>
          <a:p>
            <a:fld id="{653AEB2F-3805-4AF3-AB0B-E31BC7177F4B}" type="datetime1">
              <a:rPr lang="en-US" smtClean="0"/>
              <a:t>6/27/23</a:t>
            </a:fld>
            <a:endParaRPr lang="en-US"/>
          </a:p>
        </p:txBody>
      </p:sp>
      <p:sp>
        <p:nvSpPr>
          <p:cNvPr id="5" name="Footer Placeholder 4">
            <a:extLst>
              <a:ext uri="{FF2B5EF4-FFF2-40B4-BE49-F238E27FC236}">
                <a16:creationId xmlns:a16="http://schemas.microsoft.com/office/drawing/2014/main" id="{685730A7-F172-01C9-6D64-13A224F2A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A0E1E-605A-9277-E9E1-A3DCDDEEF98A}"/>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16983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9403-E6EB-73F6-7B31-190470E6A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2018B-EC26-0CEF-EEDA-E0CD79BCB4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7DE8A-7D50-D3B2-85F3-85C946D5BF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53C60-2025-E970-52D1-44FEA1CFD349}"/>
              </a:ext>
            </a:extLst>
          </p:cNvPr>
          <p:cNvSpPr>
            <a:spLocks noGrp="1"/>
          </p:cNvSpPr>
          <p:nvPr>
            <p:ph type="dt" sz="half" idx="10"/>
          </p:nvPr>
        </p:nvSpPr>
        <p:spPr/>
        <p:txBody>
          <a:bodyPr/>
          <a:lstStyle/>
          <a:p>
            <a:fld id="{9D318A1F-5E6B-476B-8EE4-FDEF1E76624C}" type="datetime1">
              <a:rPr lang="en-US" smtClean="0"/>
              <a:t>6/27/23</a:t>
            </a:fld>
            <a:endParaRPr lang="en-US"/>
          </a:p>
        </p:txBody>
      </p:sp>
      <p:sp>
        <p:nvSpPr>
          <p:cNvPr id="6" name="Footer Placeholder 5">
            <a:extLst>
              <a:ext uri="{FF2B5EF4-FFF2-40B4-BE49-F238E27FC236}">
                <a16:creationId xmlns:a16="http://schemas.microsoft.com/office/drawing/2014/main" id="{F2D63D21-9A67-E6BA-61DE-3084EC999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14F7B-CC88-A838-CEB1-1657DC4755C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38860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ADF-9A85-2890-5067-37E07CF2627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3444F-CC85-3E13-0746-5958D926AA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7B67C-81B9-9844-BCF3-6BA7ECC00C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95689-8F8C-1557-D7B6-FA23BFED98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71D7E-BAFE-6457-8E85-37903A7BAE0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FFBF0-FEC9-6701-52F5-DCF0EE3640BB}"/>
              </a:ext>
            </a:extLst>
          </p:cNvPr>
          <p:cNvSpPr>
            <a:spLocks noGrp="1"/>
          </p:cNvSpPr>
          <p:nvPr>
            <p:ph type="dt" sz="half" idx="10"/>
          </p:nvPr>
        </p:nvSpPr>
        <p:spPr/>
        <p:txBody>
          <a:bodyPr/>
          <a:lstStyle/>
          <a:p>
            <a:fld id="{5CF0BA78-858D-45E4-BFE1-A606A5FCF0D2}" type="datetime1">
              <a:rPr lang="en-US" smtClean="0"/>
              <a:t>6/27/23</a:t>
            </a:fld>
            <a:endParaRPr lang="en-US"/>
          </a:p>
        </p:txBody>
      </p:sp>
      <p:sp>
        <p:nvSpPr>
          <p:cNvPr id="8" name="Footer Placeholder 7">
            <a:extLst>
              <a:ext uri="{FF2B5EF4-FFF2-40B4-BE49-F238E27FC236}">
                <a16:creationId xmlns:a16="http://schemas.microsoft.com/office/drawing/2014/main" id="{D72E7A5F-0810-406A-5674-CC07328EE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7C774-8D24-109C-68D5-3003A97FA0C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98524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B4E9-F587-D975-9A9F-2845B9E9F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F0769-C633-2C72-B9C3-C4F5C7ADA035}"/>
              </a:ext>
            </a:extLst>
          </p:cNvPr>
          <p:cNvSpPr>
            <a:spLocks noGrp="1"/>
          </p:cNvSpPr>
          <p:nvPr>
            <p:ph type="dt" sz="half" idx="10"/>
          </p:nvPr>
        </p:nvSpPr>
        <p:spPr/>
        <p:txBody>
          <a:bodyPr/>
          <a:lstStyle/>
          <a:p>
            <a:fld id="{32D8E1BB-9487-4166-A89F-82FF3E35DBD7}" type="datetime1">
              <a:rPr lang="en-US" smtClean="0"/>
              <a:t>6/27/23</a:t>
            </a:fld>
            <a:endParaRPr lang="en-US"/>
          </a:p>
        </p:txBody>
      </p:sp>
      <p:sp>
        <p:nvSpPr>
          <p:cNvPr id="4" name="Footer Placeholder 3">
            <a:extLst>
              <a:ext uri="{FF2B5EF4-FFF2-40B4-BE49-F238E27FC236}">
                <a16:creationId xmlns:a16="http://schemas.microsoft.com/office/drawing/2014/main" id="{9BE2C961-DA9F-03CE-9956-CBAEF955E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E66AB-3849-9FAC-5281-25EACA4BA0B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432752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6928B-403A-0F09-CE18-F821A91E79DC}"/>
              </a:ext>
            </a:extLst>
          </p:cNvPr>
          <p:cNvSpPr>
            <a:spLocks noGrp="1"/>
          </p:cNvSpPr>
          <p:nvPr>
            <p:ph type="dt" sz="half" idx="10"/>
          </p:nvPr>
        </p:nvSpPr>
        <p:spPr/>
        <p:txBody>
          <a:bodyPr/>
          <a:lstStyle/>
          <a:p>
            <a:fld id="{935CC4AD-8BC2-4270-9737-245ED9C8D7FA}" type="datetime1">
              <a:rPr lang="en-US" smtClean="0"/>
              <a:t>6/27/23</a:t>
            </a:fld>
            <a:endParaRPr lang="en-US"/>
          </a:p>
        </p:txBody>
      </p:sp>
      <p:sp>
        <p:nvSpPr>
          <p:cNvPr id="3" name="Footer Placeholder 2">
            <a:extLst>
              <a:ext uri="{FF2B5EF4-FFF2-40B4-BE49-F238E27FC236}">
                <a16:creationId xmlns:a16="http://schemas.microsoft.com/office/drawing/2014/main" id="{274AE4AE-D920-7EE7-05DF-F6C26BAC7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97F0D6-248C-308C-8571-72C73A247C58}"/>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931236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390F-8018-DBD7-FA91-B55CAD0D0A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BE009C-CD64-5262-230D-053F3F0916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0C50F-DB88-53D4-AA92-64E148FF64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D68E96-00E7-8974-F33C-F563FE162C8F}"/>
              </a:ext>
            </a:extLst>
          </p:cNvPr>
          <p:cNvSpPr>
            <a:spLocks noGrp="1"/>
          </p:cNvSpPr>
          <p:nvPr>
            <p:ph type="dt" sz="half" idx="10"/>
          </p:nvPr>
        </p:nvSpPr>
        <p:spPr/>
        <p:txBody>
          <a:bodyPr/>
          <a:lstStyle/>
          <a:p>
            <a:fld id="{56027880-0678-4BB1-89AB-76A7A155869E}" type="datetime1">
              <a:rPr lang="en-US" smtClean="0"/>
              <a:t>6/27/23</a:t>
            </a:fld>
            <a:endParaRPr lang="en-US"/>
          </a:p>
        </p:txBody>
      </p:sp>
      <p:sp>
        <p:nvSpPr>
          <p:cNvPr id="6" name="Footer Placeholder 5">
            <a:extLst>
              <a:ext uri="{FF2B5EF4-FFF2-40B4-BE49-F238E27FC236}">
                <a16:creationId xmlns:a16="http://schemas.microsoft.com/office/drawing/2014/main" id="{2AE34014-19E4-90F9-4E5A-54A3CE97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F1744-4D1F-2CB0-B955-20CAE0148555}"/>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93990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D27ED-5EE2-0494-571A-F2739D6A5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5D664-05D1-714D-E337-41E179F941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23D77-4D8F-2765-E7F3-04D00979CE28}"/>
              </a:ext>
            </a:extLst>
          </p:cNvPr>
          <p:cNvSpPr>
            <a:spLocks noGrp="1"/>
          </p:cNvSpPr>
          <p:nvPr>
            <p:ph type="dt" sz="half" idx="10"/>
          </p:nvPr>
        </p:nvSpPr>
        <p:spPr/>
        <p:txBody>
          <a:bodyPr/>
          <a:lstStyle/>
          <a:p>
            <a:fld id="{FBA2BDBA-B178-4B86-ADEC-9B2FDA5941D5}" type="datetime1">
              <a:rPr lang="en-US" smtClean="0"/>
              <a:t>6/27/23</a:t>
            </a:fld>
            <a:endParaRPr lang="en-US"/>
          </a:p>
        </p:txBody>
      </p:sp>
      <p:sp>
        <p:nvSpPr>
          <p:cNvPr id="5" name="Footer Placeholder 4">
            <a:extLst>
              <a:ext uri="{FF2B5EF4-FFF2-40B4-BE49-F238E27FC236}">
                <a16:creationId xmlns:a16="http://schemas.microsoft.com/office/drawing/2014/main" id="{7FF5BDA8-CB14-16FB-4848-A0135BD70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B895E-3C57-1E55-D9BC-2C2D8520B1B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87569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15E6-867F-4DD7-6902-82348593BE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D9EA7-5593-BC52-3CC4-DDD120F744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6F9B09-E498-3C03-37F7-0FD7CE9964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46F7AF-AE9A-71D9-61AA-528EC248DD50}"/>
              </a:ext>
            </a:extLst>
          </p:cNvPr>
          <p:cNvSpPr>
            <a:spLocks noGrp="1"/>
          </p:cNvSpPr>
          <p:nvPr>
            <p:ph type="dt" sz="half" idx="10"/>
          </p:nvPr>
        </p:nvSpPr>
        <p:spPr/>
        <p:txBody>
          <a:bodyPr/>
          <a:lstStyle/>
          <a:p>
            <a:fld id="{FD9AE9A1-0A12-4B93-9B4C-340E0C37912E}" type="datetime1">
              <a:rPr lang="en-US" smtClean="0"/>
              <a:t>6/27/23</a:t>
            </a:fld>
            <a:endParaRPr lang="en-US"/>
          </a:p>
        </p:txBody>
      </p:sp>
      <p:sp>
        <p:nvSpPr>
          <p:cNvPr id="6" name="Footer Placeholder 5">
            <a:extLst>
              <a:ext uri="{FF2B5EF4-FFF2-40B4-BE49-F238E27FC236}">
                <a16:creationId xmlns:a16="http://schemas.microsoft.com/office/drawing/2014/main" id="{C7AFEBA3-EDDB-B1F2-AE67-9A7E55D3B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77CFE-56A5-87EC-A895-CF2EB04A990D}"/>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890973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86D-E540-1355-BEF7-43E2D4FF3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1EBBF-D781-99B0-14CA-455EF8FA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531D-DA48-E4B6-B6C7-B55061DCCB40}"/>
              </a:ext>
            </a:extLst>
          </p:cNvPr>
          <p:cNvSpPr>
            <a:spLocks noGrp="1"/>
          </p:cNvSpPr>
          <p:nvPr>
            <p:ph type="dt" sz="half" idx="10"/>
          </p:nvPr>
        </p:nvSpPr>
        <p:spPr/>
        <p:txBody>
          <a:bodyPr/>
          <a:lstStyle/>
          <a:p>
            <a:fld id="{4C013A06-4BE1-48BB-BE0B-4237B4850B23}" type="datetime1">
              <a:rPr lang="en-US" smtClean="0"/>
              <a:t>6/27/23</a:t>
            </a:fld>
            <a:endParaRPr lang="en-US"/>
          </a:p>
        </p:txBody>
      </p:sp>
      <p:sp>
        <p:nvSpPr>
          <p:cNvPr id="5" name="Footer Placeholder 4">
            <a:extLst>
              <a:ext uri="{FF2B5EF4-FFF2-40B4-BE49-F238E27FC236}">
                <a16:creationId xmlns:a16="http://schemas.microsoft.com/office/drawing/2014/main" id="{531596D7-71D3-0003-2D0E-BC2A6EB04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3B442-C654-291F-ABF1-11F9E16D7C7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239788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F4B08-0334-A473-8937-EE83E3C6CA6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0213-61E1-925D-D21A-4D2F2B2202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C39F9-5044-5BF7-A52A-A4F7DC618E2F}"/>
              </a:ext>
            </a:extLst>
          </p:cNvPr>
          <p:cNvSpPr>
            <a:spLocks noGrp="1"/>
          </p:cNvSpPr>
          <p:nvPr>
            <p:ph type="dt" sz="half" idx="10"/>
          </p:nvPr>
        </p:nvSpPr>
        <p:spPr/>
        <p:txBody>
          <a:bodyPr/>
          <a:lstStyle/>
          <a:p>
            <a:fld id="{EBC20117-D188-4239-8970-94406B900674}" type="datetime1">
              <a:rPr lang="en-US" smtClean="0"/>
              <a:t>6/27/23</a:t>
            </a:fld>
            <a:endParaRPr lang="en-US"/>
          </a:p>
        </p:txBody>
      </p:sp>
      <p:sp>
        <p:nvSpPr>
          <p:cNvPr id="5" name="Footer Placeholder 4">
            <a:extLst>
              <a:ext uri="{FF2B5EF4-FFF2-40B4-BE49-F238E27FC236}">
                <a16:creationId xmlns:a16="http://schemas.microsoft.com/office/drawing/2014/main" id="{D8E0B913-34FD-68FB-1170-4948D924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7B840-E580-9EB6-791D-29C0D32A59E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68661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9BDF-2418-618C-A138-E60EB68DEA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7D1BFA-3848-CD30-7382-81B497CB39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4F09A6-1824-A4B8-CF76-06B163A3C623}"/>
              </a:ext>
            </a:extLst>
          </p:cNvPr>
          <p:cNvSpPr>
            <a:spLocks noGrp="1"/>
          </p:cNvSpPr>
          <p:nvPr>
            <p:ph type="dt" sz="half" idx="10"/>
          </p:nvPr>
        </p:nvSpPr>
        <p:spPr/>
        <p:txBody>
          <a:bodyPr/>
          <a:lstStyle/>
          <a:p>
            <a:fld id="{614D6883-4DE8-41BF-B48C-0B32FF9F0153}" type="datetime1">
              <a:rPr lang="en-US" smtClean="0"/>
              <a:t>6/27/23</a:t>
            </a:fld>
            <a:endParaRPr lang="en-US"/>
          </a:p>
        </p:txBody>
      </p:sp>
      <p:sp>
        <p:nvSpPr>
          <p:cNvPr id="5" name="Footer Placeholder 4">
            <a:extLst>
              <a:ext uri="{FF2B5EF4-FFF2-40B4-BE49-F238E27FC236}">
                <a16:creationId xmlns:a16="http://schemas.microsoft.com/office/drawing/2014/main" id="{86066354-0CF0-630B-1894-2CE801E01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0BEA2-3A9C-3AAB-2AE6-7A282763CA6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40050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31F2-BD5E-9BA5-4CAA-797DAF643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2F2DA-ADC9-C7F9-048E-D8EBDAC4E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69D7C-7D5A-A8DC-D51C-FB4FC6315F02}"/>
              </a:ext>
            </a:extLst>
          </p:cNvPr>
          <p:cNvSpPr>
            <a:spLocks noGrp="1"/>
          </p:cNvSpPr>
          <p:nvPr>
            <p:ph type="dt" sz="half" idx="10"/>
          </p:nvPr>
        </p:nvSpPr>
        <p:spPr/>
        <p:txBody>
          <a:bodyPr/>
          <a:lstStyle/>
          <a:p>
            <a:fld id="{FBA2BDBA-B178-4B86-ADEC-9B2FDA5941D5}" type="datetime1">
              <a:rPr lang="en-US" smtClean="0"/>
              <a:t>6/27/23</a:t>
            </a:fld>
            <a:endParaRPr lang="en-US"/>
          </a:p>
        </p:txBody>
      </p:sp>
      <p:sp>
        <p:nvSpPr>
          <p:cNvPr id="5" name="Footer Placeholder 4">
            <a:extLst>
              <a:ext uri="{FF2B5EF4-FFF2-40B4-BE49-F238E27FC236}">
                <a16:creationId xmlns:a16="http://schemas.microsoft.com/office/drawing/2014/main" id="{1AB8B3E6-38B8-F349-56E3-A9B3D0977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A4EDF-CA28-053B-CA3F-212700A71004}"/>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159765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597E-9032-C93F-6863-0D3BFC642E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D3FF9F-4419-CD03-25A9-0CEC25F96E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4CD6E-06AA-3090-7E90-1ACCE8757C02}"/>
              </a:ext>
            </a:extLst>
          </p:cNvPr>
          <p:cNvSpPr>
            <a:spLocks noGrp="1"/>
          </p:cNvSpPr>
          <p:nvPr>
            <p:ph type="dt" sz="half" idx="10"/>
          </p:nvPr>
        </p:nvSpPr>
        <p:spPr/>
        <p:txBody>
          <a:bodyPr/>
          <a:lstStyle/>
          <a:p>
            <a:fld id="{653AEB2F-3805-4AF3-AB0B-E31BC7177F4B}" type="datetime1">
              <a:rPr lang="en-US" smtClean="0"/>
              <a:t>6/27/23</a:t>
            </a:fld>
            <a:endParaRPr lang="en-US"/>
          </a:p>
        </p:txBody>
      </p:sp>
      <p:sp>
        <p:nvSpPr>
          <p:cNvPr id="5" name="Footer Placeholder 4">
            <a:extLst>
              <a:ext uri="{FF2B5EF4-FFF2-40B4-BE49-F238E27FC236}">
                <a16:creationId xmlns:a16="http://schemas.microsoft.com/office/drawing/2014/main" id="{685730A7-F172-01C9-6D64-13A224F2A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A0E1E-605A-9277-E9E1-A3DCDDEEF98A}"/>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629208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9403-E6EB-73F6-7B31-190470E6A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2018B-EC26-0CEF-EEDA-E0CD79BCB4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7DE8A-7D50-D3B2-85F3-85C946D5BF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53C60-2025-E970-52D1-44FEA1CFD349}"/>
              </a:ext>
            </a:extLst>
          </p:cNvPr>
          <p:cNvSpPr>
            <a:spLocks noGrp="1"/>
          </p:cNvSpPr>
          <p:nvPr>
            <p:ph type="dt" sz="half" idx="10"/>
          </p:nvPr>
        </p:nvSpPr>
        <p:spPr/>
        <p:txBody>
          <a:bodyPr/>
          <a:lstStyle/>
          <a:p>
            <a:fld id="{9D318A1F-5E6B-476B-8EE4-FDEF1E76624C}" type="datetime1">
              <a:rPr lang="en-US" smtClean="0"/>
              <a:t>6/27/23</a:t>
            </a:fld>
            <a:endParaRPr lang="en-US"/>
          </a:p>
        </p:txBody>
      </p:sp>
      <p:sp>
        <p:nvSpPr>
          <p:cNvPr id="6" name="Footer Placeholder 5">
            <a:extLst>
              <a:ext uri="{FF2B5EF4-FFF2-40B4-BE49-F238E27FC236}">
                <a16:creationId xmlns:a16="http://schemas.microsoft.com/office/drawing/2014/main" id="{F2D63D21-9A67-E6BA-61DE-3084EC999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14F7B-CC88-A838-CEB1-1657DC4755C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063063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ADF-9A85-2890-5067-37E07CF2627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3444F-CC85-3E13-0746-5958D926AA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7B67C-81B9-9844-BCF3-6BA7ECC00C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95689-8F8C-1557-D7B6-FA23BFED98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71D7E-BAFE-6457-8E85-37903A7BAE0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FFBF0-FEC9-6701-52F5-DCF0EE3640BB}"/>
              </a:ext>
            </a:extLst>
          </p:cNvPr>
          <p:cNvSpPr>
            <a:spLocks noGrp="1"/>
          </p:cNvSpPr>
          <p:nvPr>
            <p:ph type="dt" sz="half" idx="10"/>
          </p:nvPr>
        </p:nvSpPr>
        <p:spPr/>
        <p:txBody>
          <a:bodyPr/>
          <a:lstStyle/>
          <a:p>
            <a:fld id="{5CF0BA78-858D-45E4-BFE1-A606A5FCF0D2}" type="datetime1">
              <a:rPr lang="en-US" smtClean="0"/>
              <a:t>6/27/23</a:t>
            </a:fld>
            <a:endParaRPr lang="en-US"/>
          </a:p>
        </p:txBody>
      </p:sp>
      <p:sp>
        <p:nvSpPr>
          <p:cNvPr id="8" name="Footer Placeholder 7">
            <a:extLst>
              <a:ext uri="{FF2B5EF4-FFF2-40B4-BE49-F238E27FC236}">
                <a16:creationId xmlns:a16="http://schemas.microsoft.com/office/drawing/2014/main" id="{D72E7A5F-0810-406A-5674-CC07328EE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7C774-8D24-109C-68D5-3003A97FA0C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479595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B4E9-F587-D975-9A9F-2845B9E9F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F0769-C633-2C72-B9C3-C4F5C7ADA035}"/>
              </a:ext>
            </a:extLst>
          </p:cNvPr>
          <p:cNvSpPr>
            <a:spLocks noGrp="1"/>
          </p:cNvSpPr>
          <p:nvPr>
            <p:ph type="dt" sz="half" idx="10"/>
          </p:nvPr>
        </p:nvSpPr>
        <p:spPr/>
        <p:txBody>
          <a:bodyPr/>
          <a:lstStyle/>
          <a:p>
            <a:fld id="{32D8E1BB-9487-4166-A89F-82FF3E35DBD7}" type="datetime1">
              <a:rPr lang="en-US" smtClean="0"/>
              <a:t>6/27/23</a:t>
            </a:fld>
            <a:endParaRPr lang="en-US"/>
          </a:p>
        </p:txBody>
      </p:sp>
      <p:sp>
        <p:nvSpPr>
          <p:cNvPr id="4" name="Footer Placeholder 3">
            <a:extLst>
              <a:ext uri="{FF2B5EF4-FFF2-40B4-BE49-F238E27FC236}">
                <a16:creationId xmlns:a16="http://schemas.microsoft.com/office/drawing/2014/main" id="{9BE2C961-DA9F-03CE-9956-CBAEF955E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E66AB-3849-9FAC-5281-25EACA4BA0B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94287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6928B-403A-0F09-CE18-F821A91E79DC}"/>
              </a:ext>
            </a:extLst>
          </p:cNvPr>
          <p:cNvSpPr>
            <a:spLocks noGrp="1"/>
          </p:cNvSpPr>
          <p:nvPr>
            <p:ph type="dt" sz="half" idx="10"/>
          </p:nvPr>
        </p:nvSpPr>
        <p:spPr/>
        <p:txBody>
          <a:bodyPr/>
          <a:lstStyle/>
          <a:p>
            <a:fld id="{935CC4AD-8BC2-4270-9737-245ED9C8D7FA}" type="datetime1">
              <a:rPr lang="en-US" smtClean="0"/>
              <a:t>6/27/23</a:t>
            </a:fld>
            <a:endParaRPr lang="en-US"/>
          </a:p>
        </p:txBody>
      </p:sp>
      <p:sp>
        <p:nvSpPr>
          <p:cNvPr id="3" name="Footer Placeholder 2">
            <a:extLst>
              <a:ext uri="{FF2B5EF4-FFF2-40B4-BE49-F238E27FC236}">
                <a16:creationId xmlns:a16="http://schemas.microsoft.com/office/drawing/2014/main" id="{274AE4AE-D920-7EE7-05DF-F6C26BAC7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97F0D6-248C-308C-8571-72C73A247C58}"/>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149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D773-D1C6-BBC4-CCE8-B4C8CB656A1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03C8F2A-918B-0E6C-EF29-676F291E4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994FC0-6B04-BBB9-DC1C-10916D3F792B}"/>
              </a:ext>
            </a:extLst>
          </p:cNvPr>
          <p:cNvSpPr>
            <a:spLocks noGrp="1"/>
          </p:cNvSpPr>
          <p:nvPr>
            <p:ph type="dt" sz="half" idx="10"/>
          </p:nvPr>
        </p:nvSpPr>
        <p:spPr/>
        <p:txBody>
          <a:bodyPr/>
          <a:lstStyle/>
          <a:p>
            <a:fld id="{653AEB2F-3805-4AF3-AB0B-E31BC7177F4B}" type="datetime1">
              <a:rPr lang="en-US" smtClean="0"/>
              <a:t>6/27/23</a:t>
            </a:fld>
            <a:endParaRPr lang="en-US"/>
          </a:p>
        </p:txBody>
      </p:sp>
      <p:sp>
        <p:nvSpPr>
          <p:cNvPr id="5" name="Footer Placeholder 4">
            <a:extLst>
              <a:ext uri="{FF2B5EF4-FFF2-40B4-BE49-F238E27FC236}">
                <a16:creationId xmlns:a16="http://schemas.microsoft.com/office/drawing/2014/main" id="{03F6B616-BDD7-AB1A-4784-7A5697D82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6244A-8DD6-8D6C-4B0F-3C3AC0A1BB3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51157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390F-8018-DBD7-FA91-B55CAD0D0A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BE009C-CD64-5262-230D-053F3F0916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0C50F-DB88-53D4-AA92-64E148FF64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D68E96-00E7-8974-F33C-F563FE162C8F}"/>
              </a:ext>
            </a:extLst>
          </p:cNvPr>
          <p:cNvSpPr>
            <a:spLocks noGrp="1"/>
          </p:cNvSpPr>
          <p:nvPr>
            <p:ph type="dt" sz="half" idx="10"/>
          </p:nvPr>
        </p:nvSpPr>
        <p:spPr/>
        <p:txBody>
          <a:bodyPr/>
          <a:lstStyle/>
          <a:p>
            <a:fld id="{56027880-0678-4BB1-89AB-76A7A155869E}" type="datetime1">
              <a:rPr lang="en-US" smtClean="0"/>
              <a:t>6/27/23</a:t>
            </a:fld>
            <a:endParaRPr lang="en-US"/>
          </a:p>
        </p:txBody>
      </p:sp>
      <p:sp>
        <p:nvSpPr>
          <p:cNvPr id="6" name="Footer Placeholder 5">
            <a:extLst>
              <a:ext uri="{FF2B5EF4-FFF2-40B4-BE49-F238E27FC236}">
                <a16:creationId xmlns:a16="http://schemas.microsoft.com/office/drawing/2014/main" id="{2AE34014-19E4-90F9-4E5A-54A3CE97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F1744-4D1F-2CB0-B955-20CAE0148555}"/>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557648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15E6-867F-4DD7-6902-82348593BE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D9EA7-5593-BC52-3CC4-DDD120F744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6F9B09-E498-3C03-37F7-0FD7CE9964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46F7AF-AE9A-71D9-61AA-528EC248DD50}"/>
              </a:ext>
            </a:extLst>
          </p:cNvPr>
          <p:cNvSpPr>
            <a:spLocks noGrp="1"/>
          </p:cNvSpPr>
          <p:nvPr>
            <p:ph type="dt" sz="half" idx="10"/>
          </p:nvPr>
        </p:nvSpPr>
        <p:spPr/>
        <p:txBody>
          <a:bodyPr/>
          <a:lstStyle/>
          <a:p>
            <a:fld id="{FD9AE9A1-0A12-4B93-9B4C-340E0C37912E}" type="datetime1">
              <a:rPr lang="en-US" smtClean="0"/>
              <a:t>6/27/23</a:t>
            </a:fld>
            <a:endParaRPr lang="en-US"/>
          </a:p>
        </p:txBody>
      </p:sp>
      <p:sp>
        <p:nvSpPr>
          <p:cNvPr id="6" name="Footer Placeholder 5">
            <a:extLst>
              <a:ext uri="{FF2B5EF4-FFF2-40B4-BE49-F238E27FC236}">
                <a16:creationId xmlns:a16="http://schemas.microsoft.com/office/drawing/2014/main" id="{C7AFEBA3-EDDB-B1F2-AE67-9A7E55D3B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77CFE-56A5-87EC-A895-CF2EB04A990D}"/>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61101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86D-E540-1355-BEF7-43E2D4FF3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1EBBF-D781-99B0-14CA-455EF8FA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531D-DA48-E4B6-B6C7-B55061DCCB40}"/>
              </a:ext>
            </a:extLst>
          </p:cNvPr>
          <p:cNvSpPr>
            <a:spLocks noGrp="1"/>
          </p:cNvSpPr>
          <p:nvPr>
            <p:ph type="dt" sz="half" idx="10"/>
          </p:nvPr>
        </p:nvSpPr>
        <p:spPr/>
        <p:txBody>
          <a:bodyPr/>
          <a:lstStyle/>
          <a:p>
            <a:fld id="{4C013A06-4BE1-48BB-BE0B-4237B4850B23}" type="datetime1">
              <a:rPr lang="en-US" smtClean="0"/>
              <a:t>6/27/23</a:t>
            </a:fld>
            <a:endParaRPr lang="en-US"/>
          </a:p>
        </p:txBody>
      </p:sp>
      <p:sp>
        <p:nvSpPr>
          <p:cNvPr id="5" name="Footer Placeholder 4">
            <a:extLst>
              <a:ext uri="{FF2B5EF4-FFF2-40B4-BE49-F238E27FC236}">
                <a16:creationId xmlns:a16="http://schemas.microsoft.com/office/drawing/2014/main" id="{531596D7-71D3-0003-2D0E-BC2A6EB04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3B442-C654-291F-ABF1-11F9E16D7C7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857914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F4B08-0334-A473-8937-EE83E3C6CA6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0213-61E1-925D-D21A-4D2F2B2202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C39F9-5044-5BF7-A52A-A4F7DC618E2F}"/>
              </a:ext>
            </a:extLst>
          </p:cNvPr>
          <p:cNvSpPr>
            <a:spLocks noGrp="1"/>
          </p:cNvSpPr>
          <p:nvPr>
            <p:ph type="dt" sz="half" idx="10"/>
          </p:nvPr>
        </p:nvSpPr>
        <p:spPr/>
        <p:txBody>
          <a:bodyPr/>
          <a:lstStyle/>
          <a:p>
            <a:fld id="{EBC20117-D188-4239-8970-94406B900674}" type="datetime1">
              <a:rPr lang="en-US" smtClean="0"/>
              <a:t>6/27/23</a:t>
            </a:fld>
            <a:endParaRPr lang="en-US"/>
          </a:p>
        </p:txBody>
      </p:sp>
      <p:sp>
        <p:nvSpPr>
          <p:cNvPr id="5" name="Footer Placeholder 4">
            <a:extLst>
              <a:ext uri="{FF2B5EF4-FFF2-40B4-BE49-F238E27FC236}">
                <a16:creationId xmlns:a16="http://schemas.microsoft.com/office/drawing/2014/main" id="{D8E0B913-34FD-68FB-1170-4948D924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7B840-E580-9EB6-791D-29C0D32A59E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4011098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9BDF-2418-618C-A138-E60EB68DEA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7D1BFA-3848-CD30-7382-81B497CB39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24F09A6-1824-A4B8-CF76-06B163A3C623}"/>
              </a:ext>
            </a:extLst>
          </p:cNvPr>
          <p:cNvSpPr>
            <a:spLocks noGrp="1"/>
          </p:cNvSpPr>
          <p:nvPr>
            <p:ph type="dt" sz="half" idx="10"/>
          </p:nvPr>
        </p:nvSpPr>
        <p:spPr/>
        <p:txBody>
          <a:bodyPr/>
          <a:lstStyle/>
          <a:p>
            <a:fld id="{614D6883-4DE8-41BF-B48C-0B32FF9F0153}" type="datetime1">
              <a:rPr lang="en-US" smtClean="0"/>
              <a:t>6/27/23</a:t>
            </a:fld>
            <a:endParaRPr lang="en-US"/>
          </a:p>
        </p:txBody>
      </p:sp>
      <p:sp>
        <p:nvSpPr>
          <p:cNvPr id="5" name="Footer Placeholder 4">
            <a:extLst>
              <a:ext uri="{FF2B5EF4-FFF2-40B4-BE49-F238E27FC236}">
                <a16:creationId xmlns:a16="http://schemas.microsoft.com/office/drawing/2014/main" id="{86066354-0CF0-630B-1894-2CE801E01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0BEA2-3A9C-3AAB-2AE6-7A282763CA6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361395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31F2-BD5E-9BA5-4CAA-797DAF643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2F2DA-ADC9-C7F9-048E-D8EBDAC4E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69D7C-7D5A-A8DC-D51C-FB4FC6315F02}"/>
              </a:ext>
            </a:extLst>
          </p:cNvPr>
          <p:cNvSpPr>
            <a:spLocks noGrp="1"/>
          </p:cNvSpPr>
          <p:nvPr>
            <p:ph type="dt" sz="half" idx="10"/>
          </p:nvPr>
        </p:nvSpPr>
        <p:spPr/>
        <p:txBody>
          <a:bodyPr/>
          <a:lstStyle/>
          <a:p>
            <a:fld id="{FBA2BDBA-B178-4B86-ADEC-9B2FDA5941D5}" type="datetime1">
              <a:rPr lang="en-US" smtClean="0"/>
              <a:t>6/27/23</a:t>
            </a:fld>
            <a:endParaRPr lang="en-US"/>
          </a:p>
        </p:txBody>
      </p:sp>
      <p:sp>
        <p:nvSpPr>
          <p:cNvPr id="5" name="Footer Placeholder 4">
            <a:extLst>
              <a:ext uri="{FF2B5EF4-FFF2-40B4-BE49-F238E27FC236}">
                <a16:creationId xmlns:a16="http://schemas.microsoft.com/office/drawing/2014/main" id="{1AB8B3E6-38B8-F349-56E3-A9B3D0977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A4EDF-CA28-053B-CA3F-212700A71004}"/>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374291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597E-9032-C93F-6863-0D3BFC642E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D3FF9F-4419-CD03-25A9-0CEC25F96E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4CD6E-06AA-3090-7E90-1ACCE8757C02}"/>
              </a:ext>
            </a:extLst>
          </p:cNvPr>
          <p:cNvSpPr>
            <a:spLocks noGrp="1"/>
          </p:cNvSpPr>
          <p:nvPr>
            <p:ph type="dt" sz="half" idx="10"/>
          </p:nvPr>
        </p:nvSpPr>
        <p:spPr/>
        <p:txBody>
          <a:bodyPr/>
          <a:lstStyle/>
          <a:p>
            <a:fld id="{653AEB2F-3805-4AF3-AB0B-E31BC7177F4B}" type="datetime1">
              <a:rPr lang="en-US" smtClean="0"/>
              <a:t>6/27/23</a:t>
            </a:fld>
            <a:endParaRPr lang="en-US"/>
          </a:p>
        </p:txBody>
      </p:sp>
      <p:sp>
        <p:nvSpPr>
          <p:cNvPr id="5" name="Footer Placeholder 4">
            <a:extLst>
              <a:ext uri="{FF2B5EF4-FFF2-40B4-BE49-F238E27FC236}">
                <a16:creationId xmlns:a16="http://schemas.microsoft.com/office/drawing/2014/main" id="{685730A7-F172-01C9-6D64-13A224F2A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A0E1E-605A-9277-E9E1-A3DCDDEEF98A}"/>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885347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9403-E6EB-73F6-7B31-190470E6A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2018B-EC26-0CEF-EEDA-E0CD79BCB47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7DE8A-7D50-D3B2-85F3-85C946D5BF3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53C60-2025-E970-52D1-44FEA1CFD349}"/>
              </a:ext>
            </a:extLst>
          </p:cNvPr>
          <p:cNvSpPr>
            <a:spLocks noGrp="1"/>
          </p:cNvSpPr>
          <p:nvPr>
            <p:ph type="dt" sz="half" idx="10"/>
          </p:nvPr>
        </p:nvSpPr>
        <p:spPr/>
        <p:txBody>
          <a:bodyPr/>
          <a:lstStyle/>
          <a:p>
            <a:fld id="{9D318A1F-5E6B-476B-8EE4-FDEF1E76624C}" type="datetime1">
              <a:rPr lang="en-US" smtClean="0"/>
              <a:t>6/27/23</a:t>
            </a:fld>
            <a:endParaRPr lang="en-US"/>
          </a:p>
        </p:txBody>
      </p:sp>
      <p:sp>
        <p:nvSpPr>
          <p:cNvPr id="6" name="Footer Placeholder 5">
            <a:extLst>
              <a:ext uri="{FF2B5EF4-FFF2-40B4-BE49-F238E27FC236}">
                <a16:creationId xmlns:a16="http://schemas.microsoft.com/office/drawing/2014/main" id="{F2D63D21-9A67-E6BA-61DE-3084EC999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14F7B-CC88-A838-CEB1-1657DC4755C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000059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0ADF-9A85-2890-5067-37E07CF2627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3444F-CC85-3E13-0746-5958D926AA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7B67C-81B9-9844-BCF3-6BA7ECC00C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A95689-8F8C-1557-D7B6-FA23BFED98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71D7E-BAFE-6457-8E85-37903A7BAE0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FFBF0-FEC9-6701-52F5-DCF0EE3640BB}"/>
              </a:ext>
            </a:extLst>
          </p:cNvPr>
          <p:cNvSpPr>
            <a:spLocks noGrp="1"/>
          </p:cNvSpPr>
          <p:nvPr>
            <p:ph type="dt" sz="half" idx="10"/>
          </p:nvPr>
        </p:nvSpPr>
        <p:spPr/>
        <p:txBody>
          <a:bodyPr/>
          <a:lstStyle/>
          <a:p>
            <a:fld id="{5CF0BA78-858D-45E4-BFE1-A606A5FCF0D2}" type="datetime1">
              <a:rPr lang="en-US" smtClean="0"/>
              <a:t>6/27/23</a:t>
            </a:fld>
            <a:endParaRPr lang="en-US"/>
          </a:p>
        </p:txBody>
      </p:sp>
      <p:sp>
        <p:nvSpPr>
          <p:cNvPr id="8" name="Footer Placeholder 7">
            <a:extLst>
              <a:ext uri="{FF2B5EF4-FFF2-40B4-BE49-F238E27FC236}">
                <a16:creationId xmlns:a16="http://schemas.microsoft.com/office/drawing/2014/main" id="{D72E7A5F-0810-406A-5674-CC07328EE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7C774-8D24-109C-68D5-3003A97FA0C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588898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B4E9-F587-D975-9A9F-2845B9E9F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9F0769-C633-2C72-B9C3-C4F5C7ADA035}"/>
              </a:ext>
            </a:extLst>
          </p:cNvPr>
          <p:cNvSpPr>
            <a:spLocks noGrp="1"/>
          </p:cNvSpPr>
          <p:nvPr>
            <p:ph type="dt" sz="half" idx="10"/>
          </p:nvPr>
        </p:nvSpPr>
        <p:spPr/>
        <p:txBody>
          <a:bodyPr/>
          <a:lstStyle/>
          <a:p>
            <a:fld id="{32D8E1BB-9487-4166-A89F-82FF3E35DBD7}" type="datetime1">
              <a:rPr lang="en-US" smtClean="0"/>
              <a:t>6/27/23</a:t>
            </a:fld>
            <a:endParaRPr lang="en-US"/>
          </a:p>
        </p:txBody>
      </p:sp>
      <p:sp>
        <p:nvSpPr>
          <p:cNvPr id="4" name="Footer Placeholder 3">
            <a:extLst>
              <a:ext uri="{FF2B5EF4-FFF2-40B4-BE49-F238E27FC236}">
                <a16:creationId xmlns:a16="http://schemas.microsoft.com/office/drawing/2014/main" id="{9BE2C961-DA9F-03CE-9956-CBAEF955E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8E66AB-3849-9FAC-5281-25EACA4BA0B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12244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9600-5261-A67E-5944-85D2E25B8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9F705-E00C-BC5D-104F-FA82D4A9BF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962DF1-72EC-91AF-96D5-64E00EB7C4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43B760-78E6-2BB5-FCC9-18FB9BB691E2}"/>
              </a:ext>
            </a:extLst>
          </p:cNvPr>
          <p:cNvSpPr>
            <a:spLocks noGrp="1"/>
          </p:cNvSpPr>
          <p:nvPr>
            <p:ph type="dt" sz="half" idx="10"/>
          </p:nvPr>
        </p:nvSpPr>
        <p:spPr/>
        <p:txBody>
          <a:bodyPr/>
          <a:lstStyle/>
          <a:p>
            <a:fld id="{9D318A1F-5E6B-476B-8EE4-FDEF1E76624C}" type="datetime1">
              <a:rPr lang="en-US" smtClean="0"/>
              <a:t>6/27/23</a:t>
            </a:fld>
            <a:endParaRPr lang="en-US"/>
          </a:p>
        </p:txBody>
      </p:sp>
      <p:sp>
        <p:nvSpPr>
          <p:cNvPr id="6" name="Footer Placeholder 5">
            <a:extLst>
              <a:ext uri="{FF2B5EF4-FFF2-40B4-BE49-F238E27FC236}">
                <a16:creationId xmlns:a16="http://schemas.microsoft.com/office/drawing/2014/main" id="{0637A7E9-F047-3770-8AEC-E88B1E977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D787B-53A4-3544-1F42-660D1D5491A4}"/>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472952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6928B-403A-0F09-CE18-F821A91E79DC}"/>
              </a:ext>
            </a:extLst>
          </p:cNvPr>
          <p:cNvSpPr>
            <a:spLocks noGrp="1"/>
          </p:cNvSpPr>
          <p:nvPr>
            <p:ph type="dt" sz="half" idx="10"/>
          </p:nvPr>
        </p:nvSpPr>
        <p:spPr/>
        <p:txBody>
          <a:bodyPr/>
          <a:lstStyle/>
          <a:p>
            <a:fld id="{935CC4AD-8BC2-4270-9737-245ED9C8D7FA}" type="datetime1">
              <a:rPr lang="en-US" smtClean="0"/>
              <a:t>6/27/23</a:t>
            </a:fld>
            <a:endParaRPr lang="en-US"/>
          </a:p>
        </p:txBody>
      </p:sp>
      <p:sp>
        <p:nvSpPr>
          <p:cNvPr id="3" name="Footer Placeholder 2">
            <a:extLst>
              <a:ext uri="{FF2B5EF4-FFF2-40B4-BE49-F238E27FC236}">
                <a16:creationId xmlns:a16="http://schemas.microsoft.com/office/drawing/2014/main" id="{274AE4AE-D920-7EE7-05DF-F6C26BAC7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97F0D6-248C-308C-8571-72C73A247C58}"/>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4189899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390F-8018-DBD7-FA91-B55CAD0D0A4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BE009C-CD64-5262-230D-053F3F0916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0C50F-DB88-53D4-AA92-64E148FF64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D68E96-00E7-8974-F33C-F563FE162C8F}"/>
              </a:ext>
            </a:extLst>
          </p:cNvPr>
          <p:cNvSpPr>
            <a:spLocks noGrp="1"/>
          </p:cNvSpPr>
          <p:nvPr>
            <p:ph type="dt" sz="half" idx="10"/>
          </p:nvPr>
        </p:nvSpPr>
        <p:spPr/>
        <p:txBody>
          <a:bodyPr/>
          <a:lstStyle/>
          <a:p>
            <a:fld id="{56027880-0678-4BB1-89AB-76A7A155869E}" type="datetime1">
              <a:rPr lang="en-US" smtClean="0"/>
              <a:t>6/27/23</a:t>
            </a:fld>
            <a:endParaRPr lang="en-US"/>
          </a:p>
        </p:txBody>
      </p:sp>
      <p:sp>
        <p:nvSpPr>
          <p:cNvPr id="6" name="Footer Placeholder 5">
            <a:extLst>
              <a:ext uri="{FF2B5EF4-FFF2-40B4-BE49-F238E27FC236}">
                <a16:creationId xmlns:a16="http://schemas.microsoft.com/office/drawing/2014/main" id="{2AE34014-19E4-90F9-4E5A-54A3CE972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8F1744-4D1F-2CB0-B955-20CAE0148555}"/>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712293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15E6-867F-4DD7-6902-82348593BE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7D9EA7-5593-BC52-3CC4-DDD120F744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66F9B09-E498-3C03-37F7-0FD7CE9964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46F7AF-AE9A-71D9-61AA-528EC248DD50}"/>
              </a:ext>
            </a:extLst>
          </p:cNvPr>
          <p:cNvSpPr>
            <a:spLocks noGrp="1"/>
          </p:cNvSpPr>
          <p:nvPr>
            <p:ph type="dt" sz="half" idx="10"/>
          </p:nvPr>
        </p:nvSpPr>
        <p:spPr/>
        <p:txBody>
          <a:bodyPr/>
          <a:lstStyle/>
          <a:p>
            <a:fld id="{FD9AE9A1-0A12-4B93-9B4C-340E0C37912E}" type="datetime1">
              <a:rPr lang="en-US" smtClean="0"/>
              <a:t>6/27/23</a:t>
            </a:fld>
            <a:endParaRPr lang="en-US"/>
          </a:p>
        </p:txBody>
      </p:sp>
      <p:sp>
        <p:nvSpPr>
          <p:cNvPr id="6" name="Footer Placeholder 5">
            <a:extLst>
              <a:ext uri="{FF2B5EF4-FFF2-40B4-BE49-F238E27FC236}">
                <a16:creationId xmlns:a16="http://schemas.microsoft.com/office/drawing/2014/main" id="{C7AFEBA3-EDDB-B1F2-AE67-9A7E55D3B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77CFE-56A5-87EC-A895-CF2EB04A990D}"/>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153214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B86D-E540-1355-BEF7-43E2D4FF3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1EBBF-D781-99B0-14CA-455EF8FA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531D-DA48-E4B6-B6C7-B55061DCCB40}"/>
              </a:ext>
            </a:extLst>
          </p:cNvPr>
          <p:cNvSpPr>
            <a:spLocks noGrp="1"/>
          </p:cNvSpPr>
          <p:nvPr>
            <p:ph type="dt" sz="half" idx="10"/>
          </p:nvPr>
        </p:nvSpPr>
        <p:spPr/>
        <p:txBody>
          <a:bodyPr/>
          <a:lstStyle/>
          <a:p>
            <a:fld id="{4C013A06-4BE1-48BB-BE0B-4237B4850B23}" type="datetime1">
              <a:rPr lang="en-US" smtClean="0"/>
              <a:t>6/27/23</a:t>
            </a:fld>
            <a:endParaRPr lang="en-US"/>
          </a:p>
        </p:txBody>
      </p:sp>
      <p:sp>
        <p:nvSpPr>
          <p:cNvPr id="5" name="Footer Placeholder 4">
            <a:extLst>
              <a:ext uri="{FF2B5EF4-FFF2-40B4-BE49-F238E27FC236}">
                <a16:creationId xmlns:a16="http://schemas.microsoft.com/office/drawing/2014/main" id="{531596D7-71D3-0003-2D0E-BC2A6EB04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3B442-C654-291F-ABF1-11F9E16D7C70}"/>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917261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F4B08-0334-A473-8937-EE83E3C6CA6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50213-61E1-925D-D21A-4D2F2B22026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C39F9-5044-5BF7-A52A-A4F7DC618E2F}"/>
              </a:ext>
            </a:extLst>
          </p:cNvPr>
          <p:cNvSpPr>
            <a:spLocks noGrp="1"/>
          </p:cNvSpPr>
          <p:nvPr>
            <p:ph type="dt" sz="half" idx="10"/>
          </p:nvPr>
        </p:nvSpPr>
        <p:spPr/>
        <p:txBody>
          <a:bodyPr/>
          <a:lstStyle/>
          <a:p>
            <a:fld id="{EBC20117-D188-4239-8970-94406B900674}" type="datetime1">
              <a:rPr lang="en-US" smtClean="0"/>
              <a:t>6/27/23</a:t>
            </a:fld>
            <a:endParaRPr lang="en-US"/>
          </a:p>
        </p:txBody>
      </p:sp>
      <p:sp>
        <p:nvSpPr>
          <p:cNvPr id="5" name="Footer Placeholder 4">
            <a:extLst>
              <a:ext uri="{FF2B5EF4-FFF2-40B4-BE49-F238E27FC236}">
                <a16:creationId xmlns:a16="http://schemas.microsoft.com/office/drawing/2014/main" id="{D8E0B913-34FD-68FB-1170-4948D924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7B840-E580-9EB6-791D-29C0D32A59E6}"/>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52984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3CF8-BB18-8E00-3CFB-BCD486B85A6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FAD26-E022-DA63-90B3-63B8253D3A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DC5D8-7BE8-5306-AF92-A04D989A6E3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92B9E-DA29-D1CA-3B65-20A32BD9FE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7614F-5E00-3434-2CB2-26088EF4F66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1ADA4-270D-A9CF-BF8B-8BAF49D18017}"/>
              </a:ext>
            </a:extLst>
          </p:cNvPr>
          <p:cNvSpPr>
            <a:spLocks noGrp="1"/>
          </p:cNvSpPr>
          <p:nvPr>
            <p:ph type="dt" sz="half" idx="10"/>
          </p:nvPr>
        </p:nvSpPr>
        <p:spPr/>
        <p:txBody>
          <a:bodyPr/>
          <a:lstStyle/>
          <a:p>
            <a:fld id="{5CF0BA78-858D-45E4-BFE1-A606A5FCF0D2}" type="datetime1">
              <a:rPr lang="en-US" smtClean="0"/>
              <a:t>6/27/23</a:t>
            </a:fld>
            <a:endParaRPr lang="en-US"/>
          </a:p>
        </p:txBody>
      </p:sp>
      <p:sp>
        <p:nvSpPr>
          <p:cNvPr id="8" name="Footer Placeholder 7">
            <a:extLst>
              <a:ext uri="{FF2B5EF4-FFF2-40B4-BE49-F238E27FC236}">
                <a16:creationId xmlns:a16="http://schemas.microsoft.com/office/drawing/2014/main" id="{48D45E8E-2655-B65C-3F6F-6746A28FB8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11975-0220-FF0C-4573-A87F3AE3A52B}"/>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18090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7294-7DC5-6953-2F33-71BBFA8B6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34CCC-77EF-F52C-E52F-3E193E7D17EE}"/>
              </a:ext>
            </a:extLst>
          </p:cNvPr>
          <p:cNvSpPr>
            <a:spLocks noGrp="1"/>
          </p:cNvSpPr>
          <p:nvPr>
            <p:ph type="dt" sz="half" idx="10"/>
          </p:nvPr>
        </p:nvSpPr>
        <p:spPr/>
        <p:txBody>
          <a:bodyPr/>
          <a:lstStyle/>
          <a:p>
            <a:fld id="{32D8E1BB-9487-4166-A89F-82FF3E35DBD7}" type="datetime1">
              <a:rPr lang="en-US" smtClean="0"/>
              <a:t>6/27/23</a:t>
            </a:fld>
            <a:endParaRPr lang="en-US"/>
          </a:p>
        </p:txBody>
      </p:sp>
      <p:sp>
        <p:nvSpPr>
          <p:cNvPr id="4" name="Footer Placeholder 3">
            <a:extLst>
              <a:ext uri="{FF2B5EF4-FFF2-40B4-BE49-F238E27FC236}">
                <a16:creationId xmlns:a16="http://schemas.microsoft.com/office/drawing/2014/main" id="{E24473B0-7923-3C5C-48EC-BD4D4F116A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BA0A5-A33F-B7FA-975F-9ECA1288347F}"/>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53077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E0D59-30FD-F3B2-F678-308CFCBA7A77}"/>
              </a:ext>
            </a:extLst>
          </p:cNvPr>
          <p:cNvSpPr>
            <a:spLocks noGrp="1"/>
          </p:cNvSpPr>
          <p:nvPr>
            <p:ph type="dt" sz="half" idx="10"/>
          </p:nvPr>
        </p:nvSpPr>
        <p:spPr/>
        <p:txBody>
          <a:bodyPr/>
          <a:lstStyle/>
          <a:p>
            <a:fld id="{935CC4AD-8BC2-4270-9737-245ED9C8D7FA}" type="datetime1">
              <a:rPr lang="en-US" smtClean="0"/>
              <a:t>6/27/23</a:t>
            </a:fld>
            <a:endParaRPr lang="en-US"/>
          </a:p>
        </p:txBody>
      </p:sp>
      <p:sp>
        <p:nvSpPr>
          <p:cNvPr id="3" name="Footer Placeholder 2">
            <a:extLst>
              <a:ext uri="{FF2B5EF4-FFF2-40B4-BE49-F238E27FC236}">
                <a16:creationId xmlns:a16="http://schemas.microsoft.com/office/drawing/2014/main" id="{4EA0286B-ED11-0378-6E4E-5F16A7974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DC059-BCEB-7AED-D0E6-BEE1103CAEEA}"/>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6028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DE6B-19EE-C0D3-35D2-A5482B769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0BBB80-E18A-1F5D-9557-A1FABFE8D7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ACEBE-FB4C-7544-CE27-658E24DA23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92FF07-208D-4FAF-D75D-38D4AA78EDA2}"/>
              </a:ext>
            </a:extLst>
          </p:cNvPr>
          <p:cNvSpPr>
            <a:spLocks noGrp="1"/>
          </p:cNvSpPr>
          <p:nvPr>
            <p:ph type="dt" sz="half" idx="10"/>
          </p:nvPr>
        </p:nvSpPr>
        <p:spPr/>
        <p:txBody>
          <a:bodyPr/>
          <a:lstStyle/>
          <a:p>
            <a:fld id="{56027880-0678-4BB1-89AB-76A7A155869E}" type="datetime1">
              <a:rPr lang="en-US" smtClean="0"/>
              <a:t>6/27/23</a:t>
            </a:fld>
            <a:endParaRPr lang="en-US"/>
          </a:p>
        </p:txBody>
      </p:sp>
      <p:sp>
        <p:nvSpPr>
          <p:cNvPr id="6" name="Footer Placeholder 5">
            <a:extLst>
              <a:ext uri="{FF2B5EF4-FFF2-40B4-BE49-F238E27FC236}">
                <a16:creationId xmlns:a16="http://schemas.microsoft.com/office/drawing/2014/main" id="{DC265706-02C4-A7A3-752E-6EE1358BC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8F27F-B091-42CE-D4F6-CB098BE3DD68}"/>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361663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EF5D-FE60-9283-2E89-58A6935FBF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568F44-56E6-D0DE-09FA-7F24CA8B917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B57E06-8814-CC2F-881F-08BAD342D9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FA46C3D-6A7D-8398-E327-2E33657B37E2}"/>
              </a:ext>
            </a:extLst>
          </p:cNvPr>
          <p:cNvSpPr>
            <a:spLocks noGrp="1"/>
          </p:cNvSpPr>
          <p:nvPr>
            <p:ph type="dt" sz="half" idx="10"/>
          </p:nvPr>
        </p:nvSpPr>
        <p:spPr/>
        <p:txBody>
          <a:bodyPr/>
          <a:lstStyle/>
          <a:p>
            <a:fld id="{FD9AE9A1-0A12-4B93-9B4C-340E0C37912E}" type="datetime1">
              <a:rPr lang="en-US" smtClean="0"/>
              <a:t>6/27/23</a:t>
            </a:fld>
            <a:endParaRPr lang="en-US"/>
          </a:p>
        </p:txBody>
      </p:sp>
      <p:sp>
        <p:nvSpPr>
          <p:cNvPr id="6" name="Footer Placeholder 5">
            <a:extLst>
              <a:ext uri="{FF2B5EF4-FFF2-40B4-BE49-F238E27FC236}">
                <a16:creationId xmlns:a16="http://schemas.microsoft.com/office/drawing/2014/main" id="{FF000294-1340-BF21-1B8B-4B5134FFD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DB233-AB0C-6261-2D06-46AA501432AF}"/>
              </a:ext>
            </a:extLst>
          </p:cNvPr>
          <p:cNvSpPr>
            <a:spLocks noGrp="1"/>
          </p:cNvSpPr>
          <p:nvPr>
            <p:ph type="sldNum" sz="quarter" idx="12"/>
          </p:nvPr>
        </p:nvSpPr>
        <p:spPr/>
        <p:txBody>
          <a:bodyPr/>
          <a:lstStyle/>
          <a:p>
            <a:fld id="{4B35A05F-CB0D-42E0-89D1-3674CDA91D34}" type="slidenum">
              <a:rPr lang="en-US" smtClean="0"/>
              <a:pPr/>
              <a:t>‹#›</a:t>
            </a:fld>
            <a:endParaRPr lang="en-US"/>
          </a:p>
        </p:txBody>
      </p:sp>
    </p:spTree>
    <p:extLst>
      <p:ext uri="{BB962C8B-B14F-4D97-AF65-F5344CB8AC3E}">
        <p14:creationId xmlns:p14="http://schemas.microsoft.com/office/powerpoint/2010/main" val="202041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41DF1-6224-31BA-CA5E-00B6869824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39C912-B129-1B2F-0586-E89555D97B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D9163-52DC-DA9C-2F24-FE4266DE41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91248C-ED2C-405D-9E2E-B6C5516939A0}" type="datetime1">
              <a:rPr lang="en-US" smtClean="0"/>
              <a:t>6/27/23</a:t>
            </a:fld>
            <a:endParaRPr lang="en-US"/>
          </a:p>
        </p:txBody>
      </p:sp>
      <p:sp>
        <p:nvSpPr>
          <p:cNvPr id="5" name="Footer Placeholder 4">
            <a:extLst>
              <a:ext uri="{FF2B5EF4-FFF2-40B4-BE49-F238E27FC236}">
                <a16:creationId xmlns:a16="http://schemas.microsoft.com/office/drawing/2014/main" id="{24AF5AB3-DAAA-EE78-47AD-3EFA47A6E9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CF11D7-EE94-525D-6F34-9D6628AF63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5A05F-CB0D-42E0-89D1-3674CDA91D34}" type="slidenum">
              <a:rPr lang="en-US" smtClean="0"/>
              <a:pPr/>
              <a:t>‹#›</a:t>
            </a:fld>
            <a:endParaRPr lang="en-US"/>
          </a:p>
        </p:txBody>
      </p:sp>
    </p:spTree>
    <p:extLst>
      <p:ext uri="{BB962C8B-B14F-4D97-AF65-F5344CB8AC3E}">
        <p14:creationId xmlns:p14="http://schemas.microsoft.com/office/powerpoint/2010/main" val="40355994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7FEAF-6B95-0D45-8278-2C62AD234D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6EE30-E4C2-7321-270D-60A200C35B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E60FB-F70C-1B2E-CDD8-1EB450A339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91248C-ED2C-405D-9E2E-B6C5516939A0}" type="datetime1">
              <a:rPr lang="en-US" smtClean="0"/>
              <a:t>6/27/23</a:t>
            </a:fld>
            <a:endParaRPr lang="en-US"/>
          </a:p>
        </p:txBody>
      </p:sp>
      <p:sp>
        <p:nvSpPr>
          <p:cNvPr id="5" name="Footer Placeholder 4">
            <a:extLst>
              <a:ext uri="{FF2B5EF4-FFF2-40B4-BE49-F238E27FC236}">
                <a16:creationId xmlns:a16="http://schemas.microsoft.com/office/drawing/2014/main" id="{DD53477A-118A-69C6-BF6B-202DE75260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C21B4-25E2-B303-8CE1-9A26F3BAD6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5A05F-CB0D-42E0-89D1-3674CDA91D34}" type="slidenum">
              <a:rPr lang="en-US" smtClean="0"/>
              <a:pPr/>
              <a:t>‹#›</a:t>
            </a:fld>
            <a:endParaRPr lang="en-US"/>
          </a:p>
        </p:txBody>
      </p:sp>
    </p:spTree>
    <p:extLst>
      <p:ext uri="{BB962C8B-B14F-4D97-AF65-F5344CB8AC3E}">
        <p14:creationId xmlns:p14="http://schemas.microsoft.com/office/powerpoint/2010/main" val="377860444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7FEAF-6B95-0D45-8278-2C62AD234D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6EE30-E4C2-7321-270D-60A200C35B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E60FB-F70C-1B2E-CDD8-1EB450A339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91248C-ED2C-405D-9E2E-B6C5516939A0}" type="datetime1">
              <a:rPr lang="en-US" smtClean="0"/>
              <a:t>6/27/23</a:t>
            </a:fld>
            <a:endParaRPr lang="en-US"/>
          </a:p>
        </p:txBody>
      </p:sp>
      <p:sp>
        <p:nvSpPr>
          <p:cNvPr id="5" name="Footer Placeholder 4">
            <a:extLst>
              <a:ext uri="{FF2B5EF4-FFF2-40B4-BE49-F238E27FC236}">
                <a16:creationId xmlns:a16="http://schemas.microsoft.com/office/drawing/2014/main" id="{DD53477A-118A-69C6-BF6B-202DE75260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C21B4-25E2-B303-8CE1-9A26F3BAD6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5A05F-CB0D-42E0-89D1-3674CDA91D34}" type="slidenum">
              <a:rPr lang="en-US" smtClean="0"/>
              <a:pPr/>
              <a:t>‹#›</a:t>
            </a:fld>
            <a:endParaRPr lang="en-US"/>
          </a:p>
        </p:txBody>
      </p:sp>
    </p:spTree>
    <p:extLst>
      <p:ext uri="{BB962C8B-B14F-4D97-AF65-F5344CB8AC3E}">
        <p14:creationId xmlns:p14="http://schemas.microsoft.com/office/powerpoint/2010/main" val="240093379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47FEAF-6B95-0D45-8278-2C62AD234D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76EE30-E4C2-7321-270D-60A200C35B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E60FB-F70C-1B2E-CDD8-1EB450A339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91248C-ED2C-405D-9E2E-B6C5516939A0}" type="datetime1">
              <a:rPr lang="en-US" smtClean="0"/>
              <a:t>6/27/23</a:t>
            </a:fld>
            <a:endParaRPr lang="en-US"/>
          </a:p>
        </p:txBody>
      </p:sp>
      <p:sp>
        <p:nvSpPr>
          <p:cNvPr id="5" name="Footer Placeholder 4">
            <a:extLst>
              <a:ext uri="{FF2B5EF4-FFF2-40B4-BE49-F238E27FC236}">
                <a16:creationId xmlns:a16="http://schemas.microsoft.com/office/drawing/2014/main" id="{DD53477A-118A-69C6-BF6B-202DE752604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C21B4-25E2-B303-8CE1-9A26F3BAD6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35A05F-CB0D-42E0-89D1-3674CDA91D34}" type="slidenum">
              <a:rPr lang="en-US" smtClean="0"/>
              <a:pPr/>
              <a:t>‹#›</a:t>
            </a:fld>
            <a:endParaRPr lang="en-US"/>
          </a:p>
        </p:txBody>
      </p:sp>
    </p:spTree>
    <p:extLst>
      <p:ext uri="{BB962C8B-B14F-4D97-AF65-F5344CB8AC3E}">
        <p14:creationId xmlns:p14="http://schemas.microsoft.com/office/powerpoint/2010/main" val="38729687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8" Type="http://schemas.openxmlformats.org/officeDocument/2006/relationships/hyperlink" Target="http://alisondb.legislature.state.al.us/alison/codeofalabama/1975/16-13A-7.htm" TargetMode="External"/><Relationship Id="rId13" Type="http://schemas.openxmlformats.org/officeDocument/2006/relationships/hyperlink" Target="http://alisondb.legislature.state.al.us/alison/codeofalabama/1975/16-13A-12.htm" TargetMode="External"/><Relationship Id="rId3" Type="http://schemas.openxmlformats.org/officeDocument/2006/relationships/hyperlink" Target="http://alisondb.legislature.state.al.us/alison/codeofalabama/1975/16-13A-2.htm" TargetMode="External"/><Relationship Id="rId7" Type="http://schemas.openxmlformats.org/officeDocument/2006/relationships/hyperlink" Target="http://alisondb.legislature.state.al.us/alison/codeofalabama/1975/16-13A-6.htm" TargetMode="External"/><Relationship Id="rId12" Type="http://schemas.openxmlformats.org/officeDocument/2006/relationships/hyperlink" Target="http://alisondb.legislature.state.al.us/alison/codeofalabama/1975/16-13A-11.htm" TargetMode="External"/><Relationship Id="rId2" Type="http://schemas.openxmlformats.org/officeDocument/2006/relationships/hyperlink" Target="http://alisondb.legislature.state.al.us/alison/codeofalabama/1975/16-13A-1.htm" TargetMode="External"/><Relationship Id="rId1" Type="http://schemas.openxmlformats.org/officeDocument/2006/relationships/slideLayout" Target="../slideLayouts/slideLayout2.xml"/><Relationship Id="rId6" Type="http://schemas.openxmlformats.org/officeDocument/2006/relationships/hyperlink" Target="http://alisondb.legislature.state.al.us/alison/codeofalabama/1975/16-13A-5.htm" TargetMode="External"/><Relationship Id="rId11" Type="http://schemas.openxmlformats.org/officeDocument/2006/relationships/hyperlink" Target="http://alisondb.legislature.state.al.us/alison/codeofalabama/1975/16-13A-10.htm" TargetMode="External"/><Relationship Id="rId5" Type="http://schemas.openxmlformats.org/officeDocument/2006/relationships/hyperlink" Target="http://alisondb.legislature.state.al.us/alison/codeofalabama/1975/16-13A-4.htm" TargetMode="External"/><Relationship Id="rId10" Type="http://schemas.openxmlformats.org/officeDocument/2006/relationships/hyperlink" Target="http://alisondb.legislature.state.al.us/alison/codeofalabama/1975/16-13A-9.htm" TargetMode="External"/><Relationship Id="rId4" Type="http://schemas.openxmlformats.org/officeDocument/2006/relationships/hyperlink" Target="http://alisondb.legislature.state.al.us/alison/codeofalabama/1975/16-13A-3.htm" TargetMode="External"/><Relationship Id="rId9" Type="http://schemas.openxmlformats.org/officeDocument/2006/relationships/hyperlink" Target="http://alisondb.legislature.state.al.us/alison/codeofalabama/1975/16-13A-8.htm" TargetMode="External"/><Relationship Id="rId14" Type="http://schemas.openxmlformats.org/officeDocument/2006/relationships/hyperlink" Target="http://alisondb.legislature.state.al.us/alison/codeofalabama/1975/16-13A-13.htm"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alisondb.legislature.state.al.us/alison/CodeOfAlabama/1975/16-13B-5.htm" TargetMode="External"/><Relationship Id="rId13" Type="http://schemas.openxmlformats.org/officeDocument/2006/relationships/hyperlink" Target="http://alisondb.legislature.state.al.us/alison/CodeOfAlabama/1975/16-13B-10.htm" TargetMode="External"/><Relationship Id="rId3" Type="http://schemas.openxmlformats.org/officeDocument/2006/relationships/hyperlink" Target="http://alisondb.legislature.state.al.us/alison/CodeOfAlabama/1975/161869.htm" TargetMode="External"/><Relationship Id="rId7" Type="http://schemas.openxmlformats.org/officeDocument/2006/relationships/hyperlink" Target="http://alisondb.legislature.state.al.us/alison/CodeOfAlabama/1975/16-13B-4.htm" TargetMode="External"/><Relationship Id="rId12" Type="http://schemas.openxmlformats.org/officeDocument/2006/relationships/hyperlink" Target="http://alisondb.legislature.state.al.us/alison/CodeOfAlabama/1975/16-13B-9.htm" TargetMode="External"/><Relationship Id="rId2" Type="http://schemas.openxmlformats.org/officeDocument/2006/relationships/hyperlink" Target="http://alisondb.legislature.state.al.us/alison/CodeOfAlabama/1975/14974.htm" TargetMode="External"/><Relationship Id="rId1" Type="http://schemas.openxmlformats.org/officeDocument/2006/relationships/slideLayout" Target="../slideLayouts/slideLayout2.xml"/><Relationship Id="rId6" Type="http://schemas.openxmlformats.org/officeDocument/2006/relationships/hyperlink" Target="http://alisondb.legislature.state.al.us/alison/CodeOfAlabama/1975/16-13B-3.htm" TargetMode="External"/><Relationship Id="rId11" Type="http://schemas.openxmlformats.org/officeDocument/2006/relationships/hyperlink" Target="http://alisondb.legislature.state.al.us/alison/CodeOfAlabama/1975/16-13B-8.htm" TargetMode="External"/><Relationship Id="rId5" Type="http://schemas.openxmlformats.org/officeDocument/2006/relationships/hyperlink" Target="http://alisondb.legislature.state.al.us/alison/CodeOfAlabama/1975/16-13B-2.htm" TargetMode="External"/><Relationship Id="rId10" Type="http://schemas.openxmlformats.org/officeDocument/2006/relationships/hyperlink" Target="http://alisondb.legislature.state.al.us/alison/CodeOfAlabama/1975/16-13B-7.htm" TargetMode="External"/><Relationship Id="rId4" Type="http://schemas.openxmlformats.org/officeDocument/2006/relationships/hyperlink" Target="http://alisondb.legislature.state.al.us/alison/CodeOfAlabama/1975/16-13B-1.htm" TargetMode="External"/><Relationship Id="rId9" Type="http://schemas.openxmlformats.org/officeDocument/2006/relationships/hyperlink" Target="http://alisondb.legislature.state.al.us/alison/CodeOfAlabama/1975/16-13B-6.htm" TargetMode="External"/><Relationship Id="rId14" Type="http://schemas.openxmlformats.org/officeDocument/2006/relationships/hyperlink" Target="http://alisondb.legislature.state.al.us/alison/CodeOfAlabama/1975/16-13B-11.htm" TargetMode="External"/></Relationships>
</file>

<file path=ppt/slides/_rels/slide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alsde.edu/sec/leafa/Local%20Schools/Local%20School%20Financial%20Procedures.pdf"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david@aasbo.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alisondb.legislature.state.al.us/alison/CodeOfAlabama/1975/16-13A-6.htm" TargetMode="External"/><Relationship Id="rId3" Type="http://schemas.openxmlformats.org/officeDocument/2006/relationships/hyperlink" Target="http://alisondb.legislature.state.al.us/alison/CodeOfAlabama/1975/16-13A-1.htm" TargetMode="External"/><Relationship Id="rId7" Type="http://schemas.openxmlformats.org/officeDocument/2006/relationships/hyperlink" Target="http://alisondb.legislature.state.al.us/alison/CodeOfAlabama/1975/16-13A-5.htm" TargetMode="External"/><Relationship Id="rId2" Type="http://schemas.openxmlformats.org/officeDocument/2006/relationships/hyperlink" Target="http://alisondb.legislature.state.al.us/alison/CodeOfAlabama/1975/154991.htm" TargetMode="External"/><Relationship Id="rId1" Type="http://schemas.openxmlformats.org/officeDocument/2006/relationships/slideLayout" Target="../slideLayouts/slideLayout2.xml"/><Relationship Id="rId6" Type="http://schemas.openxmlformats.org/officeDocument/2006/relationships/hyperlink" Target="http://alisondb.legislature.state.al.us/alison/CodeOfAlabama/1975/16-13A-4.htm" TargetMode="External"/><Relationship Id="rId5" Type="http://schemas.openxmlformats.org/officeDocument/2006/relationships/hyperlink" Target="http://alisondb.legislature.state.al.us/alison/CodeOfAlabama/1975/16-13A-3.htm" TargetMode="External"/><Relationship Id="rId4" Type="http://schemas.openxmlformats.org/officeDocument/2006/relationships/hyperlink" Target="http://alisondb.legislature.state.al.us/alison/CodeOfAlabama/1975/16-13A-2.htm" TargetMode="External"/><Relationship Id="rId9" Type="http://schemas.openxmlformats.org/officeDocument/2006/relationships/hyperlink" Target="http://alisondb.legislature.state.al.us/alison/CodeOfAlabama/1975/16-13A-7.htm"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alisondb.legislature.state.al.us/alison/CodeOfAlabama/1975/16-13A-13.htm" TargetMode="External"/><Relationship Id="rId3" Type="http://schemas.openxmlformats.org/officeDocument/2006/relationships/hyperlink" Target="http://alisondb.legislature.state.al.us/alison/CodeOfAlabama/1975/16-13A-8.htm" TargetMode="External"/><Relationship Id="rId7" Type="http://schemas.openxmlformats.org/officeDocument/2006/relationships/hyperlink" Target="http://alisondb.legislature.state.al.us/alison/CodeOfAlabama/1975/16-13A-12.htm" TargetMode="External"/><Relationship Id="rId2" Type="http://schemas.openxmlformats.org/officeDocument/2006/relationships/hyperlink" Target="http://alisondb.legislature.state.al.us/alison/CodeOfAlabama/1975/154991.htm" TargetMode="External"/><Relationship Id="rId1" Type="http://schemas.openxmlformats.org/officeDocument/2006/relationships/slideLayout" Target="../slideLayouts/slideLayout2.xml"/><Relationship Id="rId6" Type="http://schemas.openxmlformats.org/officeDocument/2006/relationships/hyperlink" Target="http://alisondb.legislature.state.al.us/alison/CodeOfAlabama/1975/16-13A-11.htm" TargetMode="External"/><Relationship Id="rId5" Type="http://schemas.openxmlformats.org/officeDocument/2006/relationships/hyperlink" Target="http://alisondb.legislature.state.al.us/alison/CodeOfAlabama/1975/16-13A-10.htm" TargetMode="External"/><Relationship Id="rId4" Type="http://schemas.openxmlformats.org/officeDocument/2006/relationships/hyperlink" Target="http://alisondb.legislature.state.al.us/alison/CodeOfAlabama/1975/16-13A-9.ht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alisondb.legislature.state.al.us/alison/CodeOfAlabama/1975/16-13A-6.htm" TargetMode="External"/><Relationship Id="rId3" Type="http://schemas.openxmlformats.org/officeDocument/2006/relationships/hyperlink" Target="http://alisondb.legislature.state.al.us/alison/CodeOfAlabama/1975/16-13A-1.htm" TargetMode="External"/><Relationship Id="rId7" Type="http://schemas.openxmlformats.org/officeDocument/2006/relationships/hyperlink" Target="http://alisondb.legislature.state.al.us/alison/CodeOfAlabama/1975/16-13A-5.htm" TargetMode="External"/><Relationship Id="rId2" Type="http://schemas.openxmlformats.org/officeDocument/2006/relationships/hyperlink" Target="http://alisondb.legislature.state.al.us/alison/CodeOfAlabama/1975/154991.htm" TargetMode="External"/><Relationship Id="rId1" Type="http://schemas.openxmlformats.org/officeDocument/2006/relationships/slideLayout" Target="../slideLayouts/slideLayout2.xml"/><Relationship Id="rId6" Type="http://schemas.openxmlformats.org/officeDocument/2006/relationships/hyperlink" Target="http://alisondb.legislature.state.al.us/alison/CodeOfAlabama/1975/16-13A-4.htm" TargetMode="External"/><Relationship Id="rId11" Type="http://schemas.openxmlformats.org/officeDocument/2006/relationships/hyperlink" Target="http://alisondb.legislature.state.al.us/alison/CodeOfAlabama/1975/16-13A-9.htm" TargetMode="External"/><Relationship Id="rId5" Type="http://schemas.openxmlformats.org/officeDocument/2006/relationships/hyperlink" Target="http://alisondb.legislature.state.al.us/alison/CodeOfAlabama/1975/16-13A-3.htm" TargetMode="External"/><Relationship Id="rId10" Type="http://schemas.openxmlformats.org/officeDocument/2006/relationships/hyperlink" Target="http://alisondb.legislature.state.al.us/alison/CodeOfAlabama/1975/16-13A-8.htm" TargetMode="External"/><Relationship Id="rId4" Type="http://schemas.openxmlformats.org/officeDocument/2006/relationships/hyperlink" Target="http://alisondb.legislature.state.al.us/alison/CodeOfAlabama/1975/16-13A-2.htm" TargetMode="External"/><Relationship Id="rId9" Type="http://schemas.openxmlformats.org/officeDocument/2006/relationships/hyperlink" Target="http://alisondb.legislature.state.al.us/alison/CodeOfAlabama/1975/16-13A-7.htm"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83" name="Rectangle 1538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ChangeArrowheads="1"/>
          </p:cNvSpPr>
          <p:nvPr>
            <p:ph type="ctrTitle"/>
          </p:nvPr>
        </p:nvSpPr>
        <p:spPr>
          <a:xfrm>
            <a:off x="628650" y="588168"/>
            <a:ext cx="7886700" cy="1325563"/>
          </a:xfrm>
        </p:spPr>
        <p:txBody>
          <a:bodyPr vert="horz" lIns="91440" tIns="45720" rIns="91440" bIns="45720" rtlCol="0" anchor="ctr">
            <a:normAutofit/>
          </a:bodyPr>
          <a:lstStyle/>
          <a:p>
            <a:pPr defTabSz="914400"/>
            <a:r>
              <a:rPr lang="en-US" sz="4000" kern="1200" dirty="0">
                <a:solidFill>
                  <a:srgbClr val="FFFFFF"/>
                </a:solidFill>
                <a:latin typeface="+mj-lt"/>
                <a:ea typeface="+mj-ea"/>
                <a:cs typeface="+mj-cs"/>
              </a:rPr>
              <a:t> School Finance for The Alabama Superintendent </a:t>
            </a:r>
          </a:p>
        </p:txBody>
      </p:sp>
      <p:sp>
        <p:nvSpPr>
          <p:cNvPr id="15363" name="Rectangle 3"/>
          <p:cNvSpPr>
            <a:spLocks noGrp="1" noChangeArrowheads="1"/>
          </p:cNvSpPr>
          <p:nvPr>
            <p:ph type="subTitle" idx="1"/>
          </p:nvPr>
        </p:nvSpPr>
        <p:spPr>
          <a:xfrm>
            <a:off x="628650" y="2391568"/>
            <a:ext cx="7886700" cy="3785394"/>
          </a:xfrm>
        </p:spPr>
        <p:txBody>
          <a:bodyPr vert="horz" lIns="91440" tIns="45720" rIns="91440" bIns="45720" rtlCol="0" anchor="ctr">
            <a:normAutofit/>
          </a:bodyPr>
          <a:lstStyle/>
          <a:p>
            <a:pPr indent="-228600" algn="l" defTabSz="914400">
              <a:buFont typeface="Arial" panose="020B0604020202020204" pitchFamily="34" charset="0"/>
              <a:buChar char="•"/>
            </a:pPr>
            <a:endParaRPr lang="en-US" sz="2100" dirty="0"/>
          </a:p>
          <a:p>
            <a:pPr defTabSz="914400"/>
            <a:r>
              <a:rPr lang="en-US" sz="3200" dirty="0"/>
              <a:t>June 2023</a:t>
            </a:r>
          </a:p>
          <a:p>
            <a:pPr defTabSz="914400"/>
            <a:r>
              <a:rPr lang="en-US" sz="3200" dirty="0"/>
              <a:t>David Smith</a:t>
            </a:r>
          </a:p>
          <a:p>
            <a:pPr defTabSz="914400"/>
            <a:r>
              <a:rPr lang="en-US" sz="3200" dirty="0"/>
              <a:t>AASBO</a:t>
            </a:r>
          </a:p>
        </p:txBody>
      </p:sp>
      <p:sp>
        <p:nvSpPr>
          <p:cNvPr id="2" name="Slide Number Placeholder 1">
            <a:extLst>
              <a:ext uri="{FF2B5EF4-FFF2-40B4-BE49-F238E27FC236}">
                <a16:creationId xmlns:a16="http://schemas.microsoft.com/office/drawing/2014/main" id="{82532FA2-FD40-465E-B401-8A85294B63A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B35A05F-CB0D-42E0-89D1-3674CDA91D34}" type="slidenum">
              <a:rPr lang="en-US" sz="1200"/>
              <a:pPr>
                <a:spcAft>
                  <a:spcPts val="600"/>
                </a:spcAft>
              </a:pPr>
              <a:t>1</a:t>
            </a:fld>
            <a:endParaRPr lang="en-US"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19BE-F2E9-4F3F-8E86-0C74E44E01F3}"/>
              </a:ext>
            </a:extLst>
          </p:cNvPr>
          <p:cNvSpPr>
            <a:spLocks noGrp="1"/>
          </p:cNvSpPr>
          <p:nvPr>
            <p:ph type="title"/>
          </p:nvPr>
        </p:nvSpPr>
        <p:spPr>
          <a:xfrm>
            <a:off x="457200" y="381000"/>
            <a:ext cx="8229600" cy="701676"/>
          </a:xfrm>
        </p:spPr>
        <p:txBody>
          <a:bodyPr>
            <a:noAutofit/>
          </a:bodyPr>
          <a:lstStyle/>
          <a:p>
            <a:r>
              <a:rPr lang="en-US" sz="4000" dirty="0">
                <a:latin typeface="Calibri" panose="020F0502020204030204" pitchFamily="34" charset="0"/>
                <a:cs typeface="Calibri" panose="020F0502020204030204" pitchFamily="34" charset="0"/>
              </a:rPr>
              <a:t>Alabama Competitive Bid Law </a:t>
            </a:r>
          </a:p>
        </p:txBody>
      </p:sp>
      <p:pic>
        <p:nvPicPr>
          <p:cNvPr id="11" name="Content Placeholder 10">
            <a:extLst>
              <a:ext uri="{FF2B5EF4-FFF2-40B4-BE49-F238E27FC236}">
                <a16:creationId xmlns:a16="http://schemas.microsoft.com/office/drawing/2014/main" id="{DAB713AB-17C3-4F5A-94E1-C80108F8BAD3}"/>
              </a:ext>
            </a:extLst>
          </p:cNvPr>
          <p:cNvPicPr>
            <a:picLocks noGrp="1" noChangeAspect="1"/>
          </p:cNvPicPr>
          <p:nvPr>
            <p:ph idx="1"/>
          </p:nvPr>
        </p:nvPicPr>
        <p:blipFill rotWithShape="1">
          <a:blip r:embed="rId2"/>
          <a:srcRect l="32037" t="28374" r="15456" b="11567"/>
          <a:stretch/>
        </p:blipFill>
        <p:spPr>
          <a:xfrm>
            <a:off x="529723" y="1199149"/>
            <a:ext cx="8084554" cy="5201651"/>
          </a:xfrm>
          <a:prstGeom prst="rect">
            <a:avLst/>
          </a:prstGeom>
        </p:spPr>
      </p:pic>
      <p:sp>
        <p:nvSpPr>
          <p:cNvPr id="4" name="Slide Number Placeholder 3">
            <a:extLst>
              <a:ext uri="{FF2B5EF4-FFF2-40B4-BE49-F238E27FC236}">
                <a16:creationId xmlns:a16="http://schemas.microsoft.com/office/drawing/2014/main" id="{5D392294-551B-4C6D-8BB2-C091528E1F07}"/>
              </a:ext>
            </a:extLst>
          </p:cNvPr>
          <p:cNvSpPr>
            <a:spLocks noGrp="1"/>
          </p:cNvSpPr>
          <p:nvPr>
            <p:ph type="sldNum" sz="quarter" idx="12"/>
          </p:nvPr>
        </p:nvSpPr>
        <p:spPr/>
        <p:txBody>
          <a:bodyPr>
            <a:normAutofit/>
          </a:bodyPr>
          <a:lstStyle/>
          <a:p>
            <a:fld id="{233E1325-5FE1-4A49-845F-69EDCECA040D}" type="slidenum">
              <a:rPr lang="en-US" smtClean="0"/>
              <a:pPr/>
              <a:t>10</a:t>
            </a:fld>
            <a:endParaRPr lang="en-US" dirty="0"/>
          </a:p>
        </p:txBody>
      </p:sp>
    </p:spTree>
    <p:extLst>
      <p:ext uri="{BB962C8B-B14F-4D97-AF65-F5344CB8AC3E}">
        <p14:creationId xmlns:p14="http://schemas.microsoft.com/office/powerpoint/2010/main" val="23039139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90D2C-469C-4E86-9751-F9DE3F8C3217}"/>
              </a:ext>
            </a:extLst>
          </p:cNvPr>
          <p:cNvSpPr>
            <a:spLocks noGrp="1"/>
          </p:cNvSpPr>
          <p:nvPr>
            <p:ph type="sldNum" sz="quarter" idx="12"/>
          </p:nvPr>
        </p:nvSpPr>
        <p:spPr/>
        <p:txBody>
          <a:bodyPr/>
          <a:lstStyle/>
          <a:p>
            <a:fld id="{4B35A05F-CB0D-42E0-89D1-3674CDA91D34}" type="slidenum">
              <a:rPr lang="en-US" smtClean="0"/>
              <a:pPr/>
              <a:t>100</a:t>
            </a:fld>
            <a:endParaRPr lang="en-US"/>
          </a:p>
        </p:txBody>
      </p:sp>
      <p:pic>
        <p:nvPicPr>
          <p:cNvPr id="4" name="Picture 3">
            <a:extLst>
              <a:ext uri="{FF2B5EF4-FFF2-40B4-BE49-F238E27FC236}">
                <a16:creationId xmlns:a16="http://schemas.microsoft.com/office/drawing/2014/main" id="{EAF5D669-B3B2-4858-9D09-696482BC5006}"/>
              </a:ext>
            </a:extLst>
          </p:cNvPr>
          <p:cNvPicPr>
            <a:picLocks noChangeAspect="1"/>
          </p:cNvPicPr>
          <p:nvPr/>
        </p:nvPicPr>
        <p:blipFill rotWithShape="1">
          <a:blip r:embed="rId2"/>
          <a:srcRect l="3333" t="22223" r="55000" b="11109"/>
          <a:stretch/>
        </p:blipFill>
        <p:spPr>
          <a:xfrm>
            <a:off x="533400" y="112140"/>
            <a:ext cx="7599426" cy="6720840"/>
          </a:xfrm>
          <a:prstGeom prst="rect">
            <a:avLst/>
          </a:prstGeom>
        </p:spPr>
      </p:pic>
    </p:spTree>
    <p:extLst>
      <p:ext uri="{BB962C8B-B14F-4D97-AF65-F5344CB8AC3E}">
        <p14:creationId xmlns:p14="http://schemas.microsoft.com/office/powerpoint/2010/main" val="40486673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C06FA6-3EE4-46E3-97B2-7C338F206549}"/>
              </a:ext>
            </a:extLst>
          </p:cNvPr>
          <p:cNvPicPr>
            <a:picLocks noChangeAspect="1"/>
          </p:cNvPicPr>
          <p:nvPr/>
        </p:nvPicPr>
        <p:blipFill rotWithShape="1">
          <a:blip r:embed="rId2"/>
          <a:srcRect l="3181" t="21414" r="29015" b="9495"/>
          <a:stretch/>
        </p:blipFill>
        <p:spPr>
          <a:xfrm>
            <a:off x="62345" y="940377"/>
            <a:ext cx="8873837" cy="5086343"/>
          </a:xfrm>
          <a:prstGeom prst="rect">
            <a:avLst/>
          </a:prstGeom>
        </p:spPr>
      </p:pic>
    </p:spTree>
    <p:extLst>
      <p:ext uri="{BB962C8B-B14F-4D97-AF65-F5344CB8AC3E}">
        <p14:creationId xmlns:p14="http://schemas.microsoft.com/office/powerpoint/2010/main" val="12020937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8E04F-8DD9-600D-58C3-8C139044011A}"/>
              </a:ext>
            </a:extLst>
          </p:cNvPr>
          <p:cNvPicPr>
            <a:picLocks noChangeAspect="1"/>
          </p:cNvPicPr>
          <p:nvPr/>
        </p:nvPicPr>
        <p:blipFill rotWithShape="1">
          <a:blip r:embed="rId2"/>
          <a:srcRect l="3333" t="27778" r="55833" b="23333"/>
          <a:stretch/>
        </p:blipFill>
        <p:spPr>
          <a:xfrm>
            <a:off x="-1" y="152400"/>
            <a:ext cx="8825345" cy="5943600"/>
          </a:xfrm>
          <a:prstGeom prst="rect">
            <a:avLst/>
          </a:prstGeom>
        </p:spPr>
      </p:pic>
    </p:spTree>
    <p:extLst>
      <p:ext uri="{BB962C8B-B14F-4D97-AF65-F5344CB8AC3E}">
        <p14:creationId xmlns:p14="http://schemas.microsoft.com/office/powerpoint/2010/main" val="22138159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32C9AC-9597-4408-83DD-FB2C162030D3}"/>
              </a:ext>
            </a:extLst>
          </p:cNvPr>
          <p:cNvPicPr>
            <a:picLocks noGrp="1" noChangeAspect="1"/>
          </p:cNvPicPr>
          <p:nvPr>
            <p:ph idx="1"/>
          </p:nvPr>
        </p:nvPicPr>
        <p:blipFill rotWithShape="1">
          <a:blip r:embed="rId2"/>
          <a:srcRect l="29425" t="15576" r="31035" b="46055"/>
          <a:stretch/>
        </p:blipFill>
        <p:spPr>
          <a:xfrm>
            <a:off x="-44221" y="228601"/>
            <a:ext cx="9041270" cy="5105400"/>
          </a:xfrm>
        </p:spPr>
      </p:pic>
      <p:sp>
        <p:nvSpPr>
          <p:cNvPr id="4" name="Slide Number Placeholder 3">
            <a:extLst>
              <a:ext uri="{FF2B5EF4-FFF2-40B4-BE49-F238E27FC236}">
                <a16:creationId xmlns:a16="http://schemas.microsoft.com/office/drawing/2014/main" id="{5CAB7F1C-4908-4C0B-B7FB-AE3CC259353D}"/>
              </a:ext>
            </a:extLst>
          </p:cNvPr>
          <p:cNvSpPr>
            <a:spLocks noGrp="1"/>
          </p:cNvSpPr>
          <p:nvPr>
            <p:ph type="sldNum" sz="quarter" idx="12"/>
          </p:nvPr>
        </p:nvSpPr>
        <p:spPr/>
        <p:txBody>
          <a:bodyPr/>
          <a:lstStyle/>
          <a:p>
            <a:fld id="{4B35A05F-CB0D-42E0-89D1-3674CDA91D34}" type="slidenum">
              <a:rPr lang="en-US" smtClean="0"/>
              <a:pPr/>
              <a:t>103</a:t>
            </a:fld>
            <a:endParaRPr lang="en-US"/>
          </a:p>
        </p:txBody>
      </p:sp>
    </p:spTree>
    <p:extLst>
      <p:ext uri="{BB962C8B-B14F-4D97-AF65-F5344CB8AC3E}">
        <p14:creationId xmlns:p14="http://schemas.microsoft.com/office/powerpoint/2010/main" val="16185198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D0CF02-C322-41CA-B0FE-70C09AC37257}"/>
              </a:ext>
            </a:extLst>
          </p:cNvPr>
          <p:cNvPicPr>
            <a:picLocks noChangeAspect="1"/>
          </p:cNvPicPr>
          <p:nvPr/>
        </p:nvPicPr>
        <p:blipFill rotWithShape="1">
          <a:blip r:embed="rId2"/>
          <a:srcRect l="3789" t="37440" r="64848" b="10572"/>
          <a:stretch/>
        </p:blipFill>
        <p:spPr>
          <a:xfrm>
            <a:off x="914400" y="76200"/>
            <a:ext cx="7116174" cy="6635030"/>
          </a:xfrm>
          <a:prstGeom prst="rect">
            <a:avLst/>
          </a:prstGeom>
        </p:spPr>
      </p:pic>
    </p:spTree>
    <p:extLst>
      <p:ext uri="{BB962C8B-B14F-4D97-AF65-F5344CB8AC3E}">
        <p14:creationId xmlns:p14="http://schemas.microsoft.com/office/powerpoint/2010/main" val="38031931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68ED9-195C-4847-BA14-4581C77EEBCE}"/>
              </a:ext>
            </a:extLst>
          </p:cNvPr>
          <p:cNvPicPr>
            <a:picLocks noChangeAspect="1"/>
          </p:cNvPicPr>
          <p:nvPr/>
        </p:nvPicPr>
        <p:blipFill rotWithShape="1">
          <a:blip r:embed="rId2"/>
          <a:srcRect l="4015" t="24610" r="64546" b="12748"/>
          <a:stretch/>
        </p:blipFill>
        <p:spPr>
          <a:xfrm>
            <a:off x="1752600" y="51715"/>
            <a:ext cx="5943600" cy="6661404"/>
          </a:xfrm>
          <a:prstGeom prst="rect">
            <a:avLst/>
          </a:prstGeom>
        </p:spPr>
      </p:pic>
    </p:spTree>
    <p:extLst>
      <p:ext uri="{BB962C8B-B14F-4D97-AF65-F5344CB8AC3E}">
        <p14:creationId xmlns:p14="http://schemas.microsoft.com/office/powerpoint/2010/main" val="28150344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0A3-D040-42E8-A87C-FDAA057814D2}"/>
              </a:ext>
            </a:extLst>
          </p:cNvPr>
          <p:cNvSpPr>
            <a:spLocks noGrp="1"/>
          </p:cNvSpPr>
          <p:nvPr>
            <p:ph type="title"/>
          </p:nvPr>
        </p:nvSpPr>
        <p:spPr>
          <a:xfrm>
            <a:off x="628650" y="365127"/>
            <a:ext cx="7886700" cy="777874"/>
          </a:xfrm>
        </p:spPr>
        <p:txBody>
          <a:bodyPr>
            <a:normAutofit/>
          </a:bodyPr>
          <a:lstStyle/>
          <a:p>
            <a:pPr algn="ctr"/>
            <a:r>
              <a:rPr lang="en-US" sz="4000" dirty="0">
                <a:cs typeface="Calibri" panose="020F0502020204030204" pitchFamily="34" charset="0"/>
              </a:rPr>
              <a:t>Schedule of Debt</a:t>
            </a:r>
          </a:p>
        </p:txBody>
      </p:sp>
      <p:sp>
        <p:nvSpPr>
          <p:cNvPr id="3" name="Slide Number Placeholder 2">
            <a:extLst>
              <a:ext uri="{FF2B5EF4-FFF2-40B4-BE49-F238E27FC236}">
                <a16:creationId xmlns:a16="http://schemas.microsoft.com/office/drawing/2014/main" id="{9C7E7F38-3BA7-423F-A491-3F5FECAE3C25}"/>
              </a:ext>
            </a:extLst>
          </p:cNvPr>
          <p:cNvSpPr>
            <a:spLocks noGrp="1"/>
          </p:cNvSpPr>
          <p:nvPr>
            <p:ph type="sldNum" sz="quarter" idx="12"/>
          </p:nvPr>
        </p:nvSpPr>
        <p:spPr/>
        <p:txBody>
          <a:bodyPr/>
          <a:lstStyle/>
          <a:p>
            <a:fld id="{4B35A05F-CB0D-42E0-89D1-3674CDA91D34}" type="slidenum">
              <a:rPr lang="en-US" smtClean="0"/>
              <a:pPr/>
              <a:t>106</a:t>
            </a:fld>
            <a:endParaRPr lang="en-US"/>
          </a:p>
        </p:txBody>
      </p:sp>
      <p:pic>
        <p:nvPicPr>
          <p:cNvPr id="4" name="Picture 3">
            <a:extLst>
              <a:ext uri="{FF2B5EF4-FFF2-40B4-BE49-F238E27FC236}">
                <a16:creationId xmlns:a16="http://schemas.microsoft.com/office/drawing/2014/main" id="{CD917F46-61E6-49BF-BB93-F7BE83F7F933}"/>
              </a:ext>
            </a:extLst>
          </p:cNvPr>
          <p:cNvPicPr>
            <a:picLocks noChangeAspect="1"/>
          </p:cNvPicPr>
          <p:nvPr/>
        </p:nvPicPr>
        <p:blipFill rotWithShape="1">
          <a:blip r:embed="rId2"/>
          <a:srcRect l="4167" t="21852" r="33333" b="18889"/>
          <a:stretch/>
        </p:blipFill>
        <p:spPr>
          <a:xfrm>
            <a:off x="0" y="1295400"/>
            <a:ext cx="9094755" cy="4694067"/>
          </a:xfrm>
          <a:prstGeom prst="rect">
            <a:avLst/>
          </a:prstGeom>
        </p:spPr>
      </p:pic>
    </p:spTree>
    <p:extLst>
      <p:ext uri="{BB962C8B-B14F-4D97-AF65-F5344CB8AC3E}">
        <p14:creationId xmlns:p14="http://schemas.microsoft.com/office/powerpoint/2010/main" val="21799301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rPr>
              <a:t>Audits of Boards of Education </a:t>
            </a:r>
          </a:p>
        </p:txBody>
      </p:sp>
      <p:sp>
        <p:nvSpPr>
          <p:cNvPr id="3" name="Content Placeholder 2"/>
          <p:cNvSpPr>
            <a:spLocks noGrp="1"/>
          </p:cNvSpPr>
          <p:nvPr>
            <p:ph idx="1"/>
          </p:nvPr>
        </p:nvSpPr>
        <p:spPr>
          <a:xfrm>
            <a:off x="228600" y="2055813"/>
            <a:ext cx="8534400" cy="4437062"/>
          </a:xfrm>
        </p:spPr>
        <p:txBody>
          <a:bodyPr>
            <a:normAutofit/>
          </a:bodyPr>
          <a:lstStyle/>
          <a:p>
            <a:pPr marL="0" indent="0">
              <a:buNone/>
            </a:pPr>
            <a:endParaRPr lang="en-US" sz="1100" dirty="0">
              <a:hlinkClick r:id="rId2"/>
            </a:endParaRPr>
          </a:p>
          <a:p>
            <a:r>
              <a:rPr lang="en-US" sz="1400" dirty="0">
                <a:latin typeface="Calibri" panose="020F0502020204030204" pitchFamily="34" charset="0"/>
                <a:cs typeface="Calibri" panose="020F0502020204030204" pitchFamily="34" charset="0"/>
                <a:hlinkClick r:id="rId2"/>
              </a:rPr>
              <a:t>Section 16-13A-1</a:t>
            </a:r>
            <a:r>
              <a:rPr lang="en-US" sz="1400" dirty="0">
                <a:latin typeface="Calibri" panose="020F0502020204030204" pitchFamily="34" charset="0"/>
                <a:cs typeface="Calibri" panose="020F0502020204030204" pitchFamily="34" charset="0"/>
              </a:rPr>
              <a:t> Fiscal management policies.</a:t>
            </a:r>
          </a:p>
          <a:p>
            <a:r>
              <a:rPr lang="en-US" sz="1400" dirty="0">
                <a:latin typeface="Calibri" panose="020F0502020204030204" pitchFamily="34" charset="0"/>
                <a:cs typeface="Calibri" panose="020F0502020204030204" pitchFamily="34" charset="0"/>
                <a:hlinkClick r:id="rId3"/>
              </a:rPr>
              <a:t>Section 16-13A-2</a:t>
            </a:r>
            <a:r>
              <a:rPr lang="en-US" sz="1400" dirty="0">
                <a:latin typeface="Calibri" panose="020F0502020204030204" pitchFamily="34" charset="0"/>
                <a:cs typeface="Calibri" panose="020F0502020204030204" pitchFamily="34" charset="0"/>
              </a:rPr>
              <a:t> Financial oversight by State Superintendent of Education; appointment and duties of Chief Education Financial Officer; internal audits of schools and school systems.</a:t>
            </a:r>
          </a:p>
          <a:p>
            <a:r>
              <a:rPr lang="en-US" sz="1400" dirty="0">
                <a:latin typeface="Calibri" panose="020F0502020204030204" pitchFamily="34" charset="0"/>
                <a:cs typeface="Calibri" panose="020F0502020204030204" pitchFamily="34" charset="0"/>
                <a:hlinkClick r:id="rId4"/>
              </a:rPr>
              <a:t>Section 16-13A-3</a:t>
            </a:r>
            <a:r>
              <a:rPr lang="en-US" sz="1400" dirty="0">
                <a:latin typeface="Calibri" panose="020F0502020204030204" pitchFamily="34" charset="0"/>
                <a:cs typeface="Calibri" panose="020F0502020204030204" pitchFamily="34" charset="0"/>
              </a:rPr>
              <a:t> Financial training of local superintendents of education.</a:t>
            </a:r>
          </a:p>
          <a:p>
            <a:r>
              <a:rPr lang="en-US" sz="1400" dirty="0">
                <a:latin typeface="Calibri" panose="020F0502020204030204" pitchFamily="34" charset="0"/>
                <a:cs typeface="Calibri" panose="020F0502020204030204" pitchFamily="34" charset="0"/>
                <a:hlinkClick r:id="rId5"/>
              </a:rPr>
              <a:t>Section 16-13A-4</a:t>
            </a:r>
            <a:r>
              <a:rPr lang="en-US" sz="1400" dirty="0">
                <a:latin typeface="Calibri" panose="020F0502020204030204" pitchFamily="34" charset="0"/>
                <a:cs typeface="Calibri" panose="020F0502020204030204" pitchFamily="34" charset="0"/>
              </a:rPr>
              <a:t> Appointment; removal of chief school financial officer; qualifications.</a:t>
            </a:r>
          </a:p>
          <a:p>
            <a:r>
              <a:rPr lang="en-US" sz="1400" dirty="0">
                <a:latin typeface="Calibri" panose="020F0502020204030204" pitchFamily="34" charset="0"/>
                <a:cs typeface="Calibri" panose="020F0502020204030204" pitchFamily="34" charset="0"/>
                <a:hlinkClick r:id="rId6"/>
              </a:rPr>
              <a:t>Section 16-13A-5</a:t>
            </a:r>
            <a:r>
              <a:rPr lang="en-US" sz="1400" dirty="0">
                <a:latin typeface="Calibri" panose="020F0502020204030204" pitchFamily="34" charset="0"/>
                <a:cs typeface="Calibri" panose="020F0502020204030204" pitchFamily="34" charset="0"/>
              </a:rPr>
              <a:t> Supervision, fiduciary responsibility of chief school financial officer; duties.</a:t>
            </a:r>
          </a:p>
          <a:p>
            <a:r>
              <a:rPr lang="en-US" sz="1400" dirty="0">
                <a:latin typeface="Calibri" panose="020F0502020204030204" pitchFamily="34" charset="0"/>
                <a:cs typeface="Calibri" panose="020F0502020204030204" pitchFamily="34" charset="0"/>
                <a:hlinkClick r:id="rId7"/>
              </a:rPr>
              <a:t>Section 16-13A-6</a:t>
            </a:r>
            <a:r>
              <a:rPr lang="en-US" sz="1400" dirty="0">
                <a:latin typeface="Calibri" panose="020F0502020204030204" pitchFamily="34" charset="0"/>
                <a:cs typeface="Calibri" panose="020F0502020204030204" pitchFamily="34" charset="0"/>
              </a:rPr>
              <a:t> Required reports.</a:t>
            </a:r>
          </a:p>
          <a:p>
            <a:r>
              <a:rPr lang="en-US" sz="1400" u="sng" dirty="0">
                <a:solidFill>
                  <a:srgbClr val="FF000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Section 16-13A-7</a:t>
            </a:r>
            <a:r>
              <a:rPr lang="en-US" sz="1400" u="sng" dirty="0">
                <a:solidFill>
                  <a:srgbClr val="FF0000"/>
                </a:solidFill>
                <a:latin typeface="Calibri" panose="020F0502020204030204" pitchFamily="34" charset="0"/>
                <a:cs typeface="Calibri" panose="020F0502020204030204" pitchFamily="34" charset="0"/>
              </a:rPr>
              <a:t> Audits.</a:t>
            </a:r>
          </a:p>
          <a:p>
            <a:r>
              <a:rPr lang="en-US" sz="1400" dirty="0">
                <a:latin typeface="Calibri" panose="020F0502020204030204" pitchFamily="34" charset="0"/>
                <a:cs typeface="Calibri" panose="020F0502020204030204" pitchFamily="34" charset="0"/>
                <a:hlinkClick r:id="rId9"/>
              </a:rPr>
              <a:t>Section 16-13A-8</a:t>
            </a:r>
            <a:r>
              <a:rPr lang="en-US" sz="1400" dirty="0">
                <a:latin typeface="Calibri" panose="020F0502020204030204" pitchFamily="34" charset="0"/>
                <a:cs typeface="Calibri" panose="020F0502020204030204" pitchFamily="34" charset="0"/>
              </a:rPr>
              <a:t> Authority to expend funds.</a:t>
            </a:r>
          </a:p>
          <a:p>
            <a:r>
              <a:rPr lang="en-US" sz="1400" dirty="0">
                <a:latin typeface="Calibri" panose="020F0502020204030204" pitchFamily="34" charset="0"/>
                <a:cs typeface="Calibri" panose="020F0502020204030204" pitchFamily="34" charset="0"/>
                <a:hlinkClick r:id="rId10"/>
              </a:rPr>
              <a:t>Section 16-13A-9</a:t>
            </a:r>
            <a:r>
              <a:rPr lang="en-US" sz="1400" dirty="0">
                <a:latin typeface="Calibri" panose="020F0502020204030204" pitchFamily="34" charset="0"/>
                <a:cs typeface="Calibri" panose="020F0502020204030204" pitchFamily="34" charset="0"/>
              </a:rPr>
              <a:t> Reserve funds.</a:t>
            </a:r>
          </a:p>
          <a:p>
            <a:r>
              <a:rPr lang="en-US" sz="1400" dirty="0">
                <a:latin typeface="Calibri" panose="020F0502020204030204" pitchFamily="34" charset="0"/>
                <a:cs typeface="Calibri" panose="020F0502020204030204" pitchFamily="34" charset="0"/>
                <a:hlinkClick r:id="rId11"/>
              </a:rPr>
              <a:t>Section 16-13A-10</a:t>
            </a:r>
            <a:r>
              <a:rPr lang="en-US" sz="1400" dirty="0">
                <a:latin typeface="Calibri" panose="020F0502020204030204" pitchFamily="34" charset="0"/>
                <a:cs typeface="Calibri" panose="020F0502020204030204" pitchFamily="34" charset="0"/>
              </a:rPr>
              <a:t> Penalties for failing to comply with chapter. </a:t>
            </a:r>
          </a:p>
          <a:p>
            <a:r>
              <a:rPr lang="en-US" sz="1400" dirty="0">
                <a:latin typeface="Calibri" panose="020F0502020204030204" pitchFamily="34" charset="0"/>
                <a:cs typeface="Calibri" panose="020F0502020204030204" pitchFamily="34" charset="0"/>
                <a:hlinkClick r:id="rId12"/>
              </a:rPr>
              <a:t>Section 16-13A-11</a:t>
            </a:r>
            <a:r>
              <a:rPr lang="en-US" sz="1400" dirty="0">
                <a:latin typeface="Calibri" panose="020F0502020204030204" pitchFamily="34" charset="0"/>
                <a:cs typeface="Calibri" panose="020F0502020204030204" pitchFamily="34" charset="0"/>
              </a:rPr>
              <a:t> Liability. </a:t>
            </a:r>
          </a:p>
          <a:p>
            <a:r>
              <a:rPr lang="en-US" sz="1400" dirty="0">
                <a:latin typeface="Calibri" panose="020F0502020204030204" pitchFamily="34" charset="0"/>
                <a:cs typeface="Calibri" panose="020F0502020204030204" pitchFamily="34" charset="0"/>
                <a:hlinkClick r:id="rId13"/>
              </a:rPr>
              <a:t>Section 16-13A-12</a:t>
            </a:r>
            <a:r>
              <a:rPr lang="en-US" sz="1400" dirty="0">
                <a:latin typeface="Calibri" panose="020F0502020204030204" pitchFamily="34" charset="0"/>
                <a:cs typeface="Calibri" panose="020F0502020204030204" pitchFamily="34" charset="0"/>
              </a:rPr>
              <a:t> Bonding.</a:t>
            </a:r>
          </a:p>
          <a:p>
            <a:r>
              <a:rPr lang="en-US" sz="1400" dirty="0">
                <a:latin typeface="Calibri" panose="020F0502020204030204" pitchFamily="34" charset="0"/>
                <a:cs typeface="Calibri" panose="020F0502020204030204" pitchFamily="34" charset="0"/>
                <a:hlinkClick r:id="rId14"/>
              </a:rPr>
              <a:t>Section 16-13A-13</a:t>
            </a:r>
            <a:r>
              <a:rPr lang="en-US" sz="1400" dirty="0">
                <a:latin typeface="Calibri" panose="020F0502020204030204" pitchFamily="34" charset="0"/>
                <a:cs typeface="Calibri" panose="020F0502020204030204" pitchFamily="34" charset="0"/>
              </a:rPr>
              <a:t> Publication of budget and financial information.</a:t>
            </a:r>
          </a:p>
          <a:p>
            <a:endParaRPr lang="en-US" sz="1100" dirty="0"/>
          </a:p>
        </p:txBody>
      </p:sp>
      <p:sp>
        <p:nvSpPr>
          <p:cNvPr id="4" name="Slide Number Placeholder 3">
            <a:extLst>
              <a:ext uri="{FF2B5EF4-FFF2-40B4-BE49-F238E27FC236}">
                <a16:creationId xmlns:a16="http://schemas.microsoft.com/office/drawing/2014/main" id="{DEC0E8C7-7A87-446A-9092-7D8EEBA73C58}"/>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107</a:t>
            </a:fld>
            <a:endParaRPr lang="en-US"/>
          </a:p>
        </p:txBody>
      </p:sp>
    </p:spTree>
    <p:extLst>
      <p:ext uri="{BB962C8B-B14F-4D97-AF65-F5344CB8AC3E}">
        <p14:creationId xmlns:p14="http://schemas.microsoft.com/office/powerpoint/2010/main" val="39061465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CBD67-C2E1-4055-91A1-3CFAAAA13BBA}"/>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rPr>
              <a:t>Audits of Boards of Education </a:t>
            </a:r>
            <a:endParaRPr lang="en-US" sz="4000" dirty="0">
              <a:solidFill>
                <a:srgbClr val="FFFFFF"/>
              </a:solidFill>
            </a:endParaRPr>
          </a:p>
        </p:txBody>
      </p:sp>
      <p:sp>
        <p:nvSpPr>
          <p:cNvPr id="4" name="Content Placeholder 3">
            <a:extLst>
              <a:ext uri="{FF2B5EF4-FFF2-40B4-BE49-F238E27FC236}">
                <a16:creationId xmlns:a16="http://schemas.microsoft.com/office/drawing/2014/main" id="{D819CAD2-2668-4ED7-A282-EA2FBDB31E4B}"/>
              </a:ext>
            </a:extLst>
          </p:cNvPr>
          <p:cNvSpPr>
            <a:spLocks noGrp="1"/>
          </p:cNvSpPr>
          <p:nvPr>
            <p:ph idx="1"/>
          </p:nvPr>
        </p:nvSpPr>
        <p:spPr>
          <a:xfrm>
            <a:off x="628650" y="2133599"/>
            <a:ext cx="7886700" cy="4359275"/>
          </a:xfrm>
        </p:spPr>
        <p:txBody>
          <a:bodyPr>
            <a:normAutofit lnSpcReduction="10000"/>
          </a:bodyPr>
          <a:lstStyle/>
          <a:p>
            <a:pPr marL="0" marR="0">
              <a:spcBef>
                <a:spcPts val="0"/>
              </a:spcBef>
              <a:spcAft>
                <a:spcPts val="80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Section 16-13A-7</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800"/>
              </a:spcAft>
              <a:buNone/>
            </a:pPr>
            <a:r>
              <a:rPr lang="en-US" sz="1600" b="1" dirty="0">
                <a:effectLst/>
                <a:latin typeface="Calibri" panose="020F0502020204030204" pitchFamily="34" charset="0"/>
                <a:ea typeface="Times New Roman" panose="02020603050405020304" pitchFamily="18" charset="0"/>
                <a:cs typeface="Calibri" panose="020F0502020204030204" pitchFamily="34" charset="0"/>
              </a:rPr>
              <a:t>Audits.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800"/>
              </a:spcAft>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(a)(1) The yearly business and financial transactions of a local board of education shall be audited as early as possible after the end of the fiscal year.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800"/>
              </a:spcAft>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(c) A local board of education may request an audit of system funds under control of the same local board by the Department of Examiners of Public Accounts whenever there is a permanent change in the position of local superintendent of education or chief school financial officer.</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800"/>
              </a:spcAft>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(d) A local board of education by majority vote may unilaterally request an audit of any school or school system account under control of the same local board by the Department of Examiners of Public Accounts, if the board deems such action is in the best interest of the school system.</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800"/>
              </a:spcAft>
              <a:buNone/>
            </a:pPr>
            <a:r>
              <a:rPr lang="en-US" sz="1600" dirty="0">
                <a:effectLst/>
                <a:latin typeface="Calibri" panose="020F0502020204030204" pitchFamily="34" charset="0"/>
                <a:ea typeface="Times New Roman" panose="02020603050405020304" pitchFamily="18" charset="0"/>
                <a:cs typeface="Calibri" panose="020F0502020204030204" pitchFamily="34" charset="0"/>
              </a:rPr>
              <a:t>(e) The findings of audits conducted pursuant to this section shall be presented to the local board of education in a board meeting. The State Superintendent of Education shall be sent a copy of the audit to review and shall be notified of the time, place, and location of the meeting at which the findings will be presented to the local board of education. Audits are public records.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800"/>
              </a:spcAft>
            </a:pPr>
            <a:r>
              <a:rPr lang="en-US" sz="1600" b="1" i="1" dirty="0">
                <a:effectLst/>
                <a:latin typeface="Calibri" panose="020F0502020204030204" pitchFamily="34" charset="0"/>
                <a:ea typeface="Times New Roman" panose="02020603050405020304" pitchFamily="18" charset="0"/>
                <a:cs typeface="Calibri" panose="020F0502020204030204" pitchFamily="34" charset="0"/>
              </a:rPr>
              <a:t>(Act 2006-196, p. 275, §2.)</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endParaRPr lang="en-US" sz="1400" dirty="0"/>
          </a:p>
        </p:txBody>
      </p:sp>
      <p:sp>
        <p:nvSpPr>
          <p:cNvPr id="3" name="Slide Number Placeholder 2">
            <a:extLst>
              <a:ext uri="{FF2B5EF4-FFF2-40B4-BE49-F238E27FC236}">
                <a16:creationId xmlns:a16="http://schemas.microsoft.com/office/drawing/2014/main" id="{874B9E23-00A2-4DC6-8F17-043C48840FF8}"/>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108</a:t>
            </a:fld>
            <a:endParaRPr lang="en-US"/>
          </a:p>
        </p:txBody>
      </p:sp>
    </p:spTree>
    <p:extLst>
      <p:ext uri="{BB962C8B-B14F-4D97-AF65-F5344CB8AC3E}">
        <p14:creationId xmlns:p14="http://schemas.microsoft.com/office/powerpoint/2010/main" val="8215838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0423" name="Rectangle 6042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Rectangle 2"/>
          <p:cNvSpPr>
            <a:spLocks noGrp="1" noChangeArrowheads="1"/>
          </p:cNvSpPr>
          <p:nvPr>
            <p:ph type="title"/>
          </p:nvPr>
        </p:nvSpPr>
        <p:spPr>
          <a:xfrm>
            <a:off x="628650" y="365125"/>
            <a:ext cx="7886700" cy="1325563"/>
          </a:xfrm>
        </p:spPr>
        <p:txBody>
          <a:bodyPr>
            <a:normAutofit/>
          </a:bodyPr>
          <a:lstStyle/>
          <a:p>
            <a:pPr algn="ctr" eaLnBrk="1" fontAlgn="auto" hangingPunct="1">
              <a:spcAft>
                <a:spcPts val="0"/>
              </a:spcAft>
              <a:defRPr/>
            </a:pPr>
            <a:r>
              <a:rPr lang="en-US" sz="4000" dirty="0">
                <a:solidFill>
                  <a:srgbClr val="FFFFFF"/>
                </a:solidFill>
                <a:cs typeface="Calibri" panose="020F0502020204030204" pitchFamily="34" charset="0"/>
              </a:rPr>
              <a:t>Audit Reports</a:t>
            </a:r>
          </a:p>
        </p:txBody>
      </p:sp>
      <p:sp>
        <p:nvSpPr>
          <p:cNvPr id="60418" name="Rectangle 5"/>
          <p:cNvSpPr>
            <a:spLocks noGrp="1" noChangeArrowheads="1"/>
          </p:cNvSpPr>
          <p:nvPr>
            <p:ph idx="1"/>
          </p:nvPr>
        </p:nvSpPr>
        <p:spPr>
          <a:xfrm>
            <a:off x="628650" y="2438400"/>
            <a:ext cx="7886700" cy="3738562"/>
          </a:xfrm>
        </p:spPr>
        <p:txBody>
          <a:bodyPr>
            <a:normAutofit/>
          </a:bodyPr>
          <a:lstStyle/>
          <a:p>
            <a:pPr eaLnBrk="1" hangingPunct="1"/>
            <a:r>
              <a:rPr lang="en-US" altLang="en-US" sz="2200" dirty="0">
                <a:latin typeface="Calibri" panose="020F0502020204030204" pitchFamily="34" charset="0"/>
                <a:cs typeface="Calibri" panose="020F0502020204030204" pitchFamily="34" charset="0"/>
              </a:rPr>
              <a:t>The </a:t>
            </a:r>
            <a:r>
              <a:rPr lang="en-US" altLang="en-US" sz="2200" b="1" i="1" dirty="0">
                <a:latin typeface="Calibri" panose="020F0502020204030204" pitchFamily="34" charset="0"/>
                <a:cs typeface="Calibri" panose="020F0502020204030204" pitchFamily="34" charset="0"/>
              </a:rPr>
              <a:t>Audit Report</a:t>
            </a:r>
            <a:r>
              <a:rPr lang="en-US" altLang="en-US" sz="2200" dirty="0">
                <a:latin typeface="Calibri" panose="020F0502020204030204" pitchFamily="34" charset="0"/>
                <a:cs typeface="Calibri" panose="020F0502020204030204" pitchFamily="34" charset="0"/>
              </a:rPr>
              <a:t> from the Examiners or CPA firm is due to the SDE before June 30.</a:t>
            </a:r>
          </a:p>
          <a:p>
            <a:pPr eaLnBrk="1" hangingPunct="1"/>
            <a:r>
              <a:rPr lang="en-US" altLang="en-US" sz="2200" dirty="0">
                <a:latin typeface="Calibri" panose="020F0502020204030204" pitchFamily="34" charset="0"/>
                <a:cs typeface="Calibri" panose="020F0502020204030204" pitchFamily="34" charset="0"/>
              </a:rPr>
              <a:t>Reminder letters are sent to Superintendent’s at the end of May for systems that have not yet submitted finalized audit reports.</a:t>
            </a:r>
          </a:p>
          <a:p>
            <a:pPr eaLnBrk="1" hangingPunct="1"/>
            <a:r>
              <a:rPr lang="en-US" altLang="en-US" sz="2200" dirty="0">
                <a:latin typeface="Calibri" panose="020F0502020204030204" pitchFamily="34" charset="0"/>
                <a:cs typeface="Calibri" panose="020F0502020204030204" pitchFamily="34" charset="0"/>
              </a:rPr>
              <a:t>Review previous years audit report </a:t>
            </a:r>
          </a:p>
        </p:txBody>
      </p:sp>
      <p:sp>
        <p:nvSpPr>
          <p:cNvPr id="2" name="Slide Number Placeholder 1">
            <a:extLst>
              <a:ext uri="{FF2B5EF4-FFF2-40B4-BE49-F238E27FC236}">
                <a16:creationId xmlns:a16="http://schemas.microsoft.com/office/drawing/2014/main" id="{B8CD05FD-42BB-4BEC-AF09-B3971DE69477}"/>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109</a:t>
            </a:fld>
            <a:endParaRPr lang="en-US"/>
          </a:p>
        </p:txBody>
      </p:sp>
    </p:spTree>
    <p:extLst>
      <p:ext uri="{BB962C8B-B14F-4D97-AF65-F5344CB8AC3E}">
        <p14:creationId xmlns:p14="http://schemas.microsoft.com/office/powerpoint/2010/main" val="92182214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0809F-5583-49D8-9997-D4D76E63B4DD}"/>
              </a:ext>
            </a:extLst>
          </p:cNvPr>
          <p:cNvSpPr>
            <a:spLocks noGrp="1"/>
          </p:cNvSpPr>
          <p:nvPr>
            <p:ph type="title"/>
          </p:nvPr>
        </p:nvSpPr>
        <p:spPr>
          <a:xfrm>
            <a:off x="628650" y="365125"/>
            <a:ext cx="7886700" cy="1325563"/>
          </a:xfrm>
        </p:spPr>
        <p:txBody>
          <a:bodyPr>
            <a:normAutofit/>
          </a:bodyPr>
          <a:lstStyle/>
          <a:p>
            <a:r>
              <a:rPr lang="en-US" sz="1600" u="sng" dirty="0">
                <a:solidFill>
                  <a:srgbClr val="FFFFFF"/>
                </a:solidFill>
                <a:hlinkClick r:id="rId2">
                  <a:extLst>
                    <a:ext uri="{A12FA001-AC4F-418D-AE19-62706E023703}">
                      <ahyp:hlinkClr xmlns:ahyp="http://schemas.microsoft.com/office/drawing/2018/hyperlinkcolor" val="tx"/>
                    </a:ext>
                  </a:extLst>
                </a:hlinkClick>
              </a:rPr>
              <a:t>Title 16</a:t>
            </a:r>
            <a:r>
              <a:rPr lang="en-US" sz="1600" dirty="0">
                <a:solidFill>
                  <a:srgbClr val="FFFFFF"/>
                </a:solidFill>
              </a:rPr>
              <a:t> EDUCATION </a:t>
            </a:r>
            <a:r>
              <a:rPr lang="en-US" sz="1600" b="1" i="1" dirty="0">
                <a:solidFill>
                  <a:srgbClr val="FFFFFF"/>
                </a:solidFill>
              </a:rPr>
              <a:t>Ala. Code </a:t>
            </a:r>
            <a:r>
              <a:rPr lang="en-US" sz="1600" b="1" dirty="0">
                <a:solidFill>
                  <a:srgbClr val="FFFFFF"/>
                </a:solidFill>
              </a:rPr>
              <a:t>1975</a:t>
            </a:r>
            <a:br>
              <a:rPr lang="en-US" sz="1600" dirty="0">
                <a:solidFill>
                  <a:srgbClr val="FFFFFF"/>
                </a:solidFill>
              </a:rPr>
            </a:br>
            <a:r>
              <a:rPr lang="en-US" sz="1600" u="sng" dirty="0">
                <a:solidFill>
                  <a:srgbClr val="FFFFFF"/>
                </a:solidFill>
                <a:hlinkClick r:id="rId3">
                  <a:extLst>
                    <a:ext uri="{A12FA001-AC4F-418D-AE19-62706E023703}">
                      <ahyp:hlinkClr xmlns:ahyp="http://schemas.microsoft.com/office/drawing/2018/hyperlinkcolor" val="tx"/>
                    </a:ext>
                  </a:extLst>
                </a:hlinkClick>
              </a:rPr>
              <a:t>Chapter 13B</a:t>
            </a:r>
            <a:r>
              <a:rPr lang="en-US" sz="1600" dirty="0">
                <a:solidFill>
                  <a:srgbClr val="FFFFFF"/>
                </a:solidFill>
              </a:rPr>
              <a:t> COMPETITIVE BIDDING FOR CERTAIN CONTRACTS OF COUNTY AND CITY BOARDS OF EDUCATION </a:t>
            </a:r>
            <a:br>
              <a:rPr lang="en-US" sz="1600" dirty="0">
                <a:solidFill>
                  <a:srgbClr val="FFFFFF"/>
                </a:solidFill>
              </a:rPr>
            </a:br>
            <a:r>
              <a:rPr lang="en-US" sz="1600" dirty="0">
                <a:solidFill>
                  <a:srgbClr val="FFFFFF"/>
                </a:solidFill>
              </a:rPr>
              <a:t> </a:t>
            </a:r>
            <a:r>
              <a:rPr lang="en-US" sz="1600" b="1" dirty="0">
                <a:solidFill>
                  <a:srgbClr val="FFFFFF"/>
                </a:solidFill>
              </a:rPr>
              <a:t>§ 16-13B  </a:t>
            </a:r>
            <a:r>
              <a:rPr lang="en-US" sz="1600" b="1" i="1" dirty="0">
                <a:solidFill>
                  <a:srgbClr val="FFFFFF"/>
                </a:solidFill>
              </a:rPr>
              <a:t>Ala. Code </a:t>
            </a:r>
            <a:r>
              <a:rPr lang="en-US" sz="1600" b="1" dirty="0">
                <a:solidFill>
                  <a:srgbClr val="FFFFFF"/>
                </a:solidFill>
              </a:rPr>
              <a:t>1975 </a:t>
            </a:r>
            <a:br>
              <a:rPr lang="en-US" sz="1600" dirty="0">
                <a:solidFill>
                  <a:srgbClr val="FFFFFF"/>
                </a:solidFill>
              </a:rPr>
            </a:br>
            <a:endParaRPr lang="en-US" sz="1600" dirty="0">
              <a:solidFill>
                <a:srgbClr val="FFFFFF"/>
              </a:solidFill>
            </a:endParaRPr>
          </a:p>
        </p:txBody>
      </p:sp>
      <p:sp>
        <p:nvSpPr>
          <p:cNvPr id="3" name="Content Placeholder 2">
            <a:extLst>
              <a:ext uri="{FF2B5EF4-FFF2-40B4-BE49-F238E27FC236}">
                <a16:creationId xmlns:a16="http://schemas.microsoft.com/office/drawing/2014/main" id="{F5E94413-5DB0-4C4D-8813-4B63932BF21B}"/>
              </a:ext>
            </a:extLst>
          </p:cNvPr>
          <p:cNvSpPr>
            <a:spLocks noGrp="1"/>
          </p:cNvSpPr>
          <p:nvPr>
            <p:ph idx="1"/>
          </p:nvPr>
        </p:nvSpPr>
        <p:spPr>
          <a:xfrm>
            <a:off x="628650" y="2438400"/>
            <a:ext cx="7886700" cy="3738562"/>
          </a:xfrm>
        </p:spPr>
        <p:txBody>
          <a:bodyPr>
            <a:normAutofit/>
          </a:bodyPr>
          <a:lstStyle/>
          <a:p>
            <a:pPr lvl="0"/>
            <a:r>
              <a:rPr lang="en-US" sz="1400" u="sng">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 16-13B-1</a:t>
            </a:r>
            <a:r>
              <a:rPr lang="en-US" sz="1400">
                <a:latin typeface="Calibri" panose="020F0502020204030204" pitchFamily="34" charset="0"/>
                <a:cs typeface="Calibri" panose="020F0502020204030204" pitchFamily="34" charset="0"/>
              </a:rPr>
              <a:t> Applicability; local preference zone; joint agreement; bid bond.</a:t>
            </a:r>
          </a:p>
          <a:p>
            <a:pPr lvl="0"/>
            <a:r>
              <a:rPr lang="en-US" sz="1400" u="sng">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Section 16-13B-2</a:t>
            </a:r>
            <a:r>
              <a:rPr lang="en-US" sz="1400">
                <a:latin typeface="Calibri" panose="020F0502020204030204" pitchFamily="34" charset="0"/>
                <a:cs typeface="Calibri" panose="020F0502020204030204" pitchFamily="34" charset="0"/>
              </a:rPr>
              <a:t> Exceptions to competitive bidding requirements.</a:t>
            </a:r>
          </a:p>
          <a:p>
            <a:pPr lvl="0"/>
            <a:r>
              <a:rPr lang="en-US" sz="1400" u="sng">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16-13B-3</a:t>
            </a:r>
            <a:r>
              <a:rPr lang="en-US" sz="1400">
                <a:latin typeface="Calibri" panose="020F0502020204030204" pitchFamily="34" charset="0"/>
                <a:cs typeface="Calibri" panose="020F0502020204030204" pitchFamily="34" charset="0"/>
              </a:rPr>
              <a:t> Emergency action.</a:t>
            </a:r>
          </a:p>
          <a:p>
            <a:pPr lvl="0"/>
            <a:r>
              <a:rPr lang="en-US" sz="1400" u="sng">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16-13B-4</a:t>
            </a:r>
            <a:r>
              <a:rPr lang="en-US" sz="1400">
                <a:latin typeface="Calibri" panose="020F0502020204030204" pitchFamily="34" charset="0"/>
                <a:cs typeface="Calibri" panose="020F0502020204030204" pitchFamily="34" charset="0"/>
              </a:rPr>
              <a:t> Notice of proposed purchase; bids; reverse auction procedures.</a:t>
            </a:r>
          </a:p>
          <a:p>
            <a:pPr lvl="0"/>
            <a:r>
              <a:rPr lang="en-US" sz="1400" u="sng">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Section 16-13B-5</a:t>
            </a:r>
            <a:r>
              <a:rPr lang="en-US" sz="1400">
                <a:latin typeface="Calibri" panose="020F0502020204030204" pitchFamily="34" charset="0"/>
                <a:cs typeface="Calibri" panose="020F0502020204030204" pitchFamily="34" charset="0"/>
              </a:rPr>
              <a:t> Collusive agreements.</a:t>
            </a:r>
          </a:p>
          <a:p>
            <a:pPr lvl="0"/>
            <a:r>
              <a:rPr lang="en-US" sz="1400" u="sng">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Section 16-13B-6</a:t>
            </a:r>
            <a:r>
              <a:rPr lang="en-US" sz="1400">
                <a:latin typeface="Calibri" panose="020F0502020204030204" pitchFamily="34" charset="0"/>
                <a:cs typeface="Calibri" panose="020F0502020204030204" pitchFamily="34" charset="0"/>
              </a:rPr>
              <a:t> Advance disclosure of bid terms.</a:t>
            </a:r>
          </a:p>
          <a:p>
            <a:pPr lvl="0"/>
            <a:r>
              <a:rPr lang="en-US" sz="1400" u="sng">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Section 16-13B-7</a:t>
            </a:r>
            <a:r>
              <a:rPr lang="en-US" sz="1400">
                <a:latin typeface="Calibri" panose="020F0502020204030204" pitchFamily="34" charset="0"/>
                <a:cs typeface="Calibri" panose="020F0502020204030204" pitchFamily="34" charset="0"/>
              </a:rPr>
              <a:t> Defaulting bidder; award to second lowest responsible bidder; preferences; sole source specification; life cycle costs; rejection of bids; lease-purchase contracts.</a:t>
            </a:r>
          </a:p>
          <a:p>
            <a:pPr lvl="0"/>
            <a:r>
              <a:rPr lang="en-US" sz="1400" u="sng">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Section 16-13B-8</a:t>
            </a:r>
            <a:r>
              <a:rPr lang="en-US" sz="1400">
                <a:latin typeface="Calibri" panose="020F0502020204030204" pitchFamily="34" charset="0"/>
                <a:cs typeface="Calibri" panose="020F0502020204030204" pitchFamily="34" charset="0"/>
              </a:rPr>
              <a:t> Bond requirement.</a:t>
            </a:r>
          </a:p>
          <a:p>
            <a:pPr lvl="0"/>
            <a:r>
              <a:rPr lang="en-US" sz="1400" u="sng">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Section 16-13B-9</a:t>
            </a:r>
            <a:r>
              <a:rPr lang="en-US" sz="1400">
                <a:latin typeface="Calibri" panose="020F0502020204030204" pitchFamily="34" charset="0"/>
                <a:cs typeface="Calibri" panose="020F0502020204030204" pitchFamily="34" charset="0"/>
              </a:rPr>
              <a:t> Assignment of contract.</a:t>
            </a:r>
          </a:p>
          <a:p>
            <a:pPr lvl="0"/>
            <a:r>
              <a:rPr lang="en-US" sz="1400" u="sng">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Section 16-13B-10</a:t>
            </a:r>
            <a:r>
              <a:rPr lang="en-US" sz="1400">
                <a:latin typeface="Calibri" panose="020F0502020204030204" pitchFamily="34" charset="0"/>
                <a:cs typeface="Calibri" panose="020F0502020204030204" pitchFamily="34" charset="0"/>
              </a:rPr>
              <a:t> Conflict of interests; violations.</a:t>
            </a:r>
          </a:p>
          <a:p>
            <a:pPr lvl="0"/>
            <a:r>
              <a:rPr lang="en-US" sz="1400" u="sng">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Section 16-13B-11</a:t>
            </a:r>
            <a:r>
              <a:rPr lang="en-US" sz="1400">
                <a:latin typeface="Calibri" panose="020F0502020204030204" pitchFamily="34" charset="0"/>
                <a:cs typeface="Calibri" panose="020F0502020204030204" pitchFamily="34" charset="0"/>
              </a:rPr>
              <a:t> Action to enjoin execution of contract</a:t>
            </a:r>
          </a:p>
          <a:p>
            <a:endParaRPr lang="en-US" sz="1400"/>
          </a:p>
        </p:txBody>
      </p:sp>
      <p:sp>
        <p:nvSpPr>
          <p:cNvPr id="4" name="Slide Number Placeholder 3">
            <a:extLst>
              <a:ext uri="{FF2B5EF4-FFF2-40B4-BE49-F238E27FC236}">
                <a16:creationId xmlns:a16="http://schemas.microsoft.com/office/drawing/2014/main" id="{343992E2-AE3A-4699-A5E8-126F811D1DF2}"/>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11</a:t>
            </a:fld>
            <a:endParaRPr lang="en-US"/>
          </a:p>
        </p:txBody>
      </p:sp>
    </p:spTree>
    <p:extLst>
      <p:ext uri="{BB962C8B-B14F-4D97-AF65-F5344CB8AC3E}">
        <p14:creationId xmlns:p14="http://schemas.microsoft.com/office/powerpoint/2010/main" val="12602486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0ED7B-0EE6-4451-8397-D0A6333599B3}"/>
              </a:ext>
            </a:extLst>
          </p:cNvPr>
          <p:cNvPicPr>
            <a:picLocks noChangeAspect="1"/>
          </p:cNvPicPr>
          <p:nvPr/>
        </p:nvPicPr>
        <p:blipFill rotWithShape="1">
          <a:blip r:embed="rId2"/>
          <a:srcRect l="29862" t="19694" r="29954" b="3731"/>
          <a:stretch/>
        </p:blipFill>
        <p:spPr>
          <a:xfrm>
            <a:off x="1371601" y="-26243"/>
            <a:ext cx="6019800" cy="6452730"/>
          </a:xfrm>
          <a:prstGeom prst="rect">
            <a:avLst/>
          </a:prstGeom>
        </p:spPr>
      </p:pic>
    </p:spTree>
    <p:extLst>
      <p:ext uri="{BB962C8B-B14F-4D97-AF65-F5344CB8AC3E}">
        <p14:creationId xmlns:p14="http://schemas.microsoft.com/office/powerpoint/2010/main" val="7476677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9F9EC-D122-4916-B6F5-4E87C3E6E04E}"/>
              </a:ext>
            </a:extLst>
          </p:cNvPr>
          <p:cNvPicPr>
            <a:picLocks noChangeAspect="1"/>
          </p:cNvPicPr>
          <p:nvPr/>
        </p:nvPicPr>
        <p:blipFill rotWithShape="1">
          <a:blip r:embed="rId2"/>
          <a:srcRect l="29312" t="16024" r="32293" b="5566"/>
          <a:stretch/>
        </p:blipFill>
        <p:spPr>
          <a:xfrm>
            <a:off x="1447800" y="144809"/>
            <a:ext cx="5562599" cy="6390012"/>
          </a:xfrm>
          <a:prstGeom prst="rect">
            <a:avLst/>
          </a:prstGeom>
        </p:spPr>
      </p:pic>
    </p:spTree>
    <p:extLst>
      <p:ext uri="{BB962C8B-B14F-4D97-AF65-F5344CB8AC3E}">
        <p14:creationId xmlns:p14="http://schemas.microsoft.com/office/powerpoint/2010/main" val="37679501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8" name="Rectangle 2560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428625" y="360362"/>
            <a:ext cx="8286750" cy="1325563"/>
          </a:xfrm>
        </p:spPr>
        <p:txBody>
          <a:bodyPr>
            <a:noAutofit/>
          </a:bodyPr>
          <a:lstStyle/>
          <a:p>
            <a:pPr algn="ctr" eaLnBrk="1" hangingPunct="1"/>
            <a:r>
              <a:rPr lang="en-US" altLang="en-US" sz="4000" dirty="0">
                <a:solidFill>
                  <a:srgbClr val="FFFFFF"/>
                </a:solidFill>
                <a:cs typeface="Calibri" panose="020F0502020204030204" pitchFamily="34" charset="0"/>
              </a:rPr>
              <a:t>Management's Discussion and Analysis</a:t>
            </a:r>
            <a:br>
              <a:rPr lang="en-US" altLang="en-US" sz="4000" dirty="0">
                <a:solidFill>
                  <a:srgbClr val="FFFFFF"/>
                </a:solidFill>
                <a:cs typeface="Calibri" panose="020F0502020204030204" pitchFamily="34" charset="0"/>
              </a:rPr>
            </a:br>
            <a:r>
              <a:rPr lang="en-US" altLang="en-US" sz="4000" dirty="0">
                <a:solidFill>
                  <a:srgbClr val="FFFFFF"/>
                </a:solidFill>
                <a:cs typeface="Calibri" panose="020F0502020204030204" pitchFamily="34" charset="0"/>
              </a:rPr>
              <a:t>MD&amp;A</a:t>
            </a:r>
          </a:p>
        </p:txBody>
      </p:sp>
      <p:sp>
        <p:nvSpPr>
          <p:cNvPr id="25603" name="Content Placeholder 2"/>
          <p:cNvSpPr>
            <a:spLocks noGrp="1"/>
          </p:cNvSpPr>
          <p:nvPr>
            <p:ph idx="1"/>
          </p:nvPr>
        </p:nvSpPr>
        <p:spPr>
          <a:xfrm>
            <a:off x="628650" y="2055580"/>
            <a:ext cx="7886700" cy="3738562"/>
          </a:xfrm>
        </p:spPr>
        <p:txBody>
          <a:bodyPr>
            <a:noAutofit/>
          </a:bodyPr>
          <a:lstStyle/>
          <a:p>
            <a:pPr eaLnBrk="1" hangingPunct="1"/>
            <a:r>
              <a:rPr lang="en-US" altLang="en-US" sz="2200" dirty="0">
                <a:latin typeface="Calibri" panose="020F0502020204030204" pitchFamily="34" charset="0"/>
                <a:cs typeface="Calibri" panose="020F0502020204030204" pitchFamily="34" charset="0"/>
              </a:rPr>
              <a:t>Prepared by management.</a:t>
            </a:r>
          </a:p>
          <a:p>
            <a:pPr eaLnBrk="1" hangingPunct="1"/>
            <a:r>
              <a:rPr lang="en-US" altLang="en-US" sz="2200" dirty="0">
                <a:latin typeface="Calibri" panose="020F0502020204030204" pitchFamily="34" charset="0"/>
                <a:cs typeface="Calibri" panose="020F0502020204030204" pitchFamily="34" charset="0"/>
              </a:rPr>
              <a:t>Summarizes the information contained in the statements.</a:t>
            </a:r>
          </a:p>
          <a:p>
            <a:pPr eaLnBrk="1" hangingPunct="1"/>
            <a:r>
              <a:rPr lang="en-US" altLang="en-US" sz="2200" dirty="0">
                <a:latin typeface="Calibri" panose="020F0502020204030204" pitchFamily="34" charset="0"/>
                <a:cs typeface="Calibri" panose="020F0502020204030204" pitchFamily="34" charset="0"/>
              </a:rPr>
              <a:t>Easy to read objective analysis of your district’s financial activity for the year.</a:t>
            </a:r>
          </a:p>
          <a:p>
            <a:pPr lvl="1" eaLnBrk="1" hangingPunct="1"/>
            <a:r>
              <a:rPr lang="en-US" altLang="en-US" sz="2200" dirty="0">
                <a:latin typeface="Calibri" panose="020F0502020204030204" pitchFamily="34" charset="0"/>
                <a:cs typeface="Calibri" panose="020F0502020204030204" pitchFamily="34" charset="0"/>
              </a:rPr>
              <a:t>Highlight issues important to financial statement users.</a:t>
            </a:r>
          </a:p>
          <a:p>
            <a:r>
              <a:rPr lang="en-US" altLang="en-US" sz="2200" dirty="0">
                <a:latin typeface="Calibri" panose="020F0502020204030204" pitchFamily="34" charset="0"/>
                <a:cs typeface="Calibri" panose="020F0502020204030204" pitchFamily="34" charset="0"/>
              </a:rPr>
              <a:t>Provides an analysis of the district’s overall financial position.</a:t>
            </a:r>
          </a:p>
          <a:p>
            <a:r>
              <a:rPr lang="en-US" altLang="en-US" sz="2200" dirty="0">
                <a:latin typeface="Calibri" panose="020F0502020204030204" pitchFamily="34" charset="0"/>
                <a:cs typeface="Calibri" panose="020F0502020204030204" pitchFamily="34" charset="0"/>
              </a:rPr>
              <a:t>Helps assess if district’s financial position has improved or deteriorated.</a:t>
            </a:r>
          </a:p>
          <a:p>
            <a:r>
              <a:rPr lang="en-US" altLang="en-US" sz="2200" dirty="0">
                <a:latin typeface="Calibri" panose="020F0502020204030204" pitchFamily="34" charset="0"/>
                <a:cs typeface="Calibri" panose="020F0502020204030204" pitchFamily="34" charset="0"/>
              </a:rPr>
              <a:t>Explains significant variations in financial results.</a:t>
            </a:r>
          </a:p>
          <a:p>
            <a:r>
              <a:rPr lang="en-US" altLang="en-US" sz="2200" dirty="0">
                <a:latin typeface="Calibri" panose="020F0502020204030204" pitchFamily="34" charset="0"/>
                <a:cs typeface="Calibri" panose="020F0502020204030204" pitchFamily="34" charset="0"/>
              </a:rPr>
              <a:t>Description of known conditions that are expected to have impact on future financial position and operations.</a:t>
            </a:r>
          </a:p>
        </p:txBody>
      </p:sp>
      <p:sp>
        <p:nvSpPr>
          <p:cNvPr id="2" name="Slide Number Placeholder 1">
            <a:extLst>
              <a:ext uri="{FF2B5EF4-FFF2-40B4-BE49-F238E27FC236}">
                <a16:creationId xmlns:a16="http://schemas.microsoft.com/office/drawing/2014/main" id="{34AC8D48-9D75-4BCC-9A61-76899D24E8D2}"/>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112</a:t>
            </a:fld>
            <a:endParaRPr lang="en-US"/>
          </a:p>
        </p:txBody>
      </p:sp>
    </p:spTree>
    <p:extLst>
      <p:ext uri="{BB962C8B-B14F-4D97-AF65-F5344CB8AC3E}">
        <p14:creationId xmlns:p14="http://schemas.microsoft.com/office/powerpoint/2010/main" val="33807390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Local School Finances</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Historically, little attention has been given to accounting for activity funds in school districts. The nature of activity funds, however, makes them especially vulnerable to error, misuse, and fraud.</a:t>
            </a:r>
          </a:p>
          <a:p>
            <a:r>
              <a:rPr lang="en-US" sz="2200" dirty="0">
                <a:latin typeface="Calibri" panose="020F0502020204030204" pitchFamily="34" charset="0"/>
                <a:cs typeface="Calibri" panose="020F0502020204030204" pitchFamily="34" charset="0"/>
              </a:rPr>
              <a:t>In addition, activity funds often total to large sums of money, especially when capturing the amounts that flow through an educational organization in the form of school board funds, student-generated funds, receipts and disbursements related to athletics, and the numerous co curricular and extracurricular events sponsored by school districts today. </a:t>
            </a:r>
          </a:p>
          <a:p>
            <a:endParaRPr lang="en-US" sz="2300" dirty="0"/>
          </a:p>
        </p:txBody>
      </p:sp>
      <p:sp>
        <p:nvSpPr>
          <p:cNvPr id="4" name="Slide Number Placeholder 3">
            <a:extLst>
              <a:ext uri="{FF2B5EF4-FFF2-40B4-BE49-F238E27FC236}">
                <a16:creationId xmlns:a16="http://schemas.microsoft.com/office/drawing/2014/main" id="{E7E2C3A1-5E1A-4772-8BE4-220F86AAD845}"/>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113</a:t>
            </a:fld>
            <a:endParaRPr lang="en-US"/>
          </a:p>
        </p:txBody>
      </p:sp>
    </p:spTree>
    <p:extLst>
      <p:ext uri="{BB962C8B-B14F-4D97-AF65-F5344CB8AC3E}">
        <p14:creationId xmlns:p14="http://schemas.microsoft.com/office/powerpoint/2010/main" val="25068213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04FC569D-BC9F-4FF2-B138-9F8F4616CF07}"/>
              </a:ext>
            </a:extLst>
          </p:cNvPr>
          <p:cNvSpPr>
            <a:spLocks noGrp="1"/>
          </p:cNvSpPr>
          <p:nvPr>
            <p:ph type="subTitle" idx="1"/>
          </p:nvPr>
        </p:nvSpPr>
        <p:spPr>
          <a:xfrm>
            <a:off x="653064" y="6424613"/>
            <a:ext cx="6858000" cy="228600"/>
          </a:xfrm>
        </p:spPr>
        <p:txBody>
          <a:bodyPr>
            <a:normAutofit fontScale="62500" lnSpcReduction="20000"/>
          </a:bodyPr>
          <a:lstStyle/>
          <a:p>
            <a:r>
              <a:rPr lang="en-US" dirty="0">
                <a:hlinkClick r:id="rId2"/>
              </a:rPr>
              <a:t>Local School Accounting Procedures (alsde.edu)</a:t>
            </a:r>
            <a:endParaRPr lang="en-US" dirty="0"/>
          </a:p>
        </p:txBody>
      </p:sp>
      <p:sp>
        <p:nvSpPr>
          <p:cNvPr id="4" name="Slide Number Placeholder 3">
            <a:extLst>
              <a:ext uri="{FF2B5EF4-FFF2-40B4-BE49-F238E27FC236}">
                <a16:creationId xmlns:a16="http://schemas.microsoft.com/office/drawing/2014/main" id="{83A7B14B-2889-49C6-81FA-EE8E0834751C}"/>
              </a:ext>
            </a:extLst>
          </p:cNvPr>
          <p:cNvSpPr>
            <a:spLocks noGrp="1"/>
          </p:cNvSpPr>
          <p:nvPr>
            <p:ph type="sldNum" sz="quarter" idx="12"/>
          </p:nvPr>
        </p:nvSpPr>
        <p:spPr/>
        <p:txBody>
          <a:bodyPr/>
          <a:lstStyle/>
          <a:p>
            <a:fld id="{4B35A05F-CB0D-42E0-89D1-3674CDA91D34}" type="slidenum">
              <a:rPr lang="en-US" smtClean="0"/>
              <a:pPr/>
              <a:t>114</a:t>
            </a:fld>
            <a:endParaRPr lang="en-US"/>
          </a:p>
        </p:txBody>
      </p:sp>
      <p:pic>
        <p:nvPicPr>
          <p:cNvPr id="11" name="Picture 10">
            <a:extLst>
              <a:ext uri="{FF2B5EF4-FFF2-40B4-BE49-F238E27FC236}">
                <a16:creationId xmlns:a16="http://schemas.microsoft.com/office/drawing/2014/main" id="{E39FA5C0-884E-43B9-AB61-E2C30FB6DD30}"/>
              </a:ext>
            </a:extLst>
          </p:cNvPr>
          <p:cNvPicPr>
            <a:picLocks noChangeAspect="1"/>
          </p:cNvPicPr>
          <p:nvPr/>
        </p:nvPicPr>
        <p:blipFill rotWithShape="1">
          <a:blip r:embed="rId3"/>
          <a:srcRect l="30001" t="11481" r="32500" b="10000"/>
          <a:stretch/>
        </p:blipFill>
        <p:spPr>
          <a:xfrm>
            <a:off x="1524000" y="52601"/>
            <a:ext cx="5638800" cy="6303750"/>
          </a:xfrm>
          <a:prstGeom prst="rect">
            <a:avLst/>
          </a:prstGeom>
        </p:spPr>
      </p:pic>
    </p:spTree>
    <p:extLst>
      <p:ext uri="{BB962C8B-B14F-4D97-AF65-F5344CB8AC3E}">
        <p14:creationId xmlns:p14="http://schemas.microsoft.com/office/powerpoint/2010/main" val="20687502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8" name="Rectangle 1536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28650" y="365125"/>
            <a:ext cx="7886700" cy="1325563"/>
          </a:xfrm>
        </p:spPr>
        <p:txBody>
          <a:bodyPr>
            <a:normAutofit/>
          </a:bodyPr>
          <a:lstStyle/>
          <a:p>
            <a:pPr algn="ctr" eaLnBrk="1" fontAlgn="auto" hangingPunct="1">
              <a:spcAft>
                <a:spcPts val="0"/>
              </a:spcAft>
              <a:defRPr/>
            </a:pPr>
            <a:r>
              <a:rPr lang="en-US" sz="4000" dirty="0">
                <a:solidFill>
                  <a:srgbClr val="FFFFFF"/>
                </a:solidFill>
                <a:cs typeface="Calibri" panose="020F0502020204030204" pitchFamily="34" charset="0"/>
              </a:rPr>
              <a:t>Local School Financial Policies</a:t>
            </a:r>
          </a:p>
        </p:txBody>
      </p:sp>
      <p:sp>
        <p:nvSpPr>
          <p:cNvPr id="15363" name="Rectangle 3"/>
          <p:cNvSpPr>
            <a:spLocks noGrp="1" noChangeArrowheads="1"/>
          </p:cNvSpPr>
          <p:nvPr>
            <p:ph idx="1"/>
          </p:nvPr>
        </p:nvSpPr>
        <p:spPr>
          <a:xfrm>
            <a:off x="628650" y="2438400"/>
            <a:ext cx="7886700" cy="3738562"/>
          </a:xfrm>
        </p:spPr>
        <p:txBody>
          <a:bodyPr>
            <a:normAutofit/>
          </a:bodyPr>
          <a:lstStyle/>
          <a:p>
            <a:pPr eaLnBrk="1" hangingPunct="1">
              <a:buFont typeface="Wingdings 2" pitchFamily="18" charset="2"/>
              <a:buNone/>
            </a:pPr>
            <a:endParaRPr lang="en-US" sz="2300" dirty="0"/>
          </a:p>
          <a:p>
            <a:pPr lvl="1" eaLnBrk="1" hangingPunct="1"/>
            <a:r>
              <a:rPr lang="en-US" sz="2200" dirty="0">
                <a:latin typeface="Calibri" panose="020F0502020204030204" pitchFamily="34" charset="0"/>
                <a:cs typeface="Calibri" panose="020F0502020204030204" pitchFamily="34" charset="0"/>
              </a:rPr>
              <a:t>The principalship carries with it the full responsibility for all financial matters relating to the school.</a:t>
            </a:r>
          </a:p>
          <a:p>
            <a:pPr lvl="1" eaLnBrk="1" hangingPunct="1"/>
            <a:r>
              <a:rPr lang="en-US" sz="2200" dirty="0">
                <a:latin typeface="Calibri" panose="020F0502020204030204" pitchFamily="34" charset="0"/>
                <a:cs typeface="Calibri" panose="020F0502020204030204" pitchFamily="34" charset="0"/>
              </a:rPr>
              <a:t>District must ensure that principals must be familiar with all policies of the BOE so he/she will not permit practices which are contrary to policy.</a:t>
            </a:r>
          </a:p>
          <a:p>
            <a:pPr lvl="1"/>
            <a:r>
              <a:rPr lang="en-US" sz="2200" dirty="0">
                <a:latin typeface="Calibri" panose="020F0502020204030204" pitchFamily="34" charset="0"/>
                <a:cs typeface="Calibri" panose="020F0502020204030204" pitchFamily="34" charset="0"/>
              </a:rPr>
              <a:t>District has to provide financial training and reinforce the significance of financial compliance.</a:t>
            </a:r>
          </a:p>
          <a:p>
            <a:pPr eaLnBrk="1" hangingPunct="1"/>
            <a:endParaRPr lang="en-US" sz="2300" dirty="0">
              <a:latin typeface="Calibri" panose="020F0502020204030204" pitchFamily="34" charset="0"/>
              <a:cs typeface="Calibri" panose="020F0502020204030204" pitchFamily="34" charset="0"/>
            </a:endParaRPr>
          </a:p>
          <a:p>
            <a:pPr eaLnBrk="1" hangingPunct="1"/>
            <a:endParaRPr lang="en-US" sz="2300" dirty="0"/>
          </a:p>
        </p:txBody>
      </p:sp>
      <p:sp>
        <p:nvSpPr>
          <p:cNvPr id="2" name="Slide Number Placeholder 1">
            <a:extLst>
              <a:ext uri="{FF2B5EF4-FFF2-40B4-BE49-F238E27FC236}">
                <a16:creationId xmlns:a16="http://schemas.microsoft.com/office/drawing/2014/main" id="{42B2248D-9C5D-483E-933F-423FF48E4A76}"/>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115</a:t>
            </a:fld>
            <a:endParaRPr lang="en-US"/>
          </a:p>
        </p:txBody>
      </p:sp>
    </p:spTree>
    <p:extLst>
      <p:ext uri="{BB962C8B-B14F-4D97-AF65-F5344CB8AC3E}">
        <p14:creationId xmlns:p14="http://schemas.microsoft.com/office/powerpoint/2010/main" val="13199875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Staff Development</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Each district is encouraged to require/provide training for key finance personnel.</a:t>
            </a:r>
          </a:p>
          <a:p>
            <a:pPr lvl="1"/>
            <a:r>
              <a:rPr lang="en-US" sz="2200" dirty="0">
                <a:latin typeface="Calibri" panose="020F0502020204030204" pitchFamily="34" charset="0"/>
                <a:cs typeface="Calibri" panose="020F0502020204030204" pitchFamily="34" charset="0"/>
              </a:rPr>
              <a:t>Business Office</a:t>
            </a:r>
          </a:p>
          <a:p>
            <a:pPr lvl="1"/>
            <a:r>
              <a:rPr lang="en-US" sz="2200" dirty="0">
                <a:latin typeface="Calibri" panose="020F0502020204030204" pitchFamily="34" charset="0"/>
                <a:cs typeface="Calibri" panose="020F0502020204030204" pitchFamily="34" charset="0"/>
              </a:rPr>
              <a:t>Local School Bookkeepers</a:t>
            </a:r>
          </a:p>
          <a:p>
            <a:pPr lvl="1"/>
            <a:r>
              <a:rPr lang="en-US" sz="2200" dirty="0">
                <a:latin typeface="Calibri" panose="020F0502020204030204" pitchFamily="34" charset="0"/>
                <a:cs typeface="Calibri" panose="020F0502020204030204" pitchFamily="34" charset="0"/>
              </a:rPr>
              <a:t>Principals</a:t>
            </a:r>
          </a:p>
          <a:p>
            <a:pPr lvl="1"/>
            <a:r>
              <a:rPr lang="en-US" sz="2200" dirty="0">
                <a:latin typeface="Calibri" panose="020F0502020204030204" pitchFamily="34" charset="0"/>
                <a:cs typeface="Calibri" panose="020F0502020204030204" pitchFamily="34" charset="0"/>
              </a:rPr>
              <a:t>Administrative Staff</a:t>
            </a:r>
          </a:p>
        </p:txBody>
      </p:sp>
      <p:sp>
        <p:nvSpPr>
          <p:cNvPr id="4" name="Slide Number Placeholder 3">
            <a:extLst>
              <a:ext uri="{FF2B5EF4-FFF2-40B4-BE49-F238E27FC236}">
                <a16:creationId xmlns:a16="http://schemas.microsoft.com/office/drawing/2014/main" id="{5D9D9BCC-0B27-4CF0-B27A-54C3C4A5D6E1}"/>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0" name="Rectangle 522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anchor="b">
            <a:normAutofit/>
          </a:bodyPr>
          <a:lstStyle/>
          <a:p>
            <a:r>
              <a:rPr lang="en-US" sz="3500" dirty="0">
                <a:cs typeface="Calibri" panose="020F0502020204030204" pitchFamily="34" charset="0"/>
              </a:rPr>
              <a:t>Recommended Parent Organization Guidelines</a:t>
            </a:r>
          </a:p>
        </p:txBody>
      </p:sp>
      <p:sp>
        <p:nvSpPr>
          <p:cNvPr id="4" name="Content Placeholder 3"/>
          <p:cNvSpPr>
            <a:spLocks noGrp="1"/>
          </p:cNvSpPr>
          <p:nvPr>
            <p:ph idx="1"/>
          </p:nvPr>
        </p:nvSpPr>
        <p:spPr>
          <a:xfrm>
            <a:off x="858692" y="2405894"/>
            <a:ext cx="3986392" cy="3535083"/>
          </a:xfrm>
        </p:spPr>
        <p:txBody>
          <a:bodyPr anchor="t">
            <a:normAutofit/>
          </a:bodyPr>
          <a:lstStyle/>
          <a:p>
            <a:pPr lvl="1"/>
            <a:r>
              <a:rPr lang="en-US" sz="1700">
                <a:latin typeface="Calibri" panose="020F0502020204030204" pitchFamily="34" charset="0"/>
                <a:cs typeface="Calibri" panose="020F0502020204030204" pitchFamily="34" charset="0"/>
              </a:rPr>
              <a:t>All officers should go through annual orientation with CSFO/ Superintendent's designee.</a:t>
            </a:r>
          </a:p>
          <a:p>
            <a:pPr lvl="1"/>
            <a:r>
              <a:rPr lang="en-US" sz="1700">
                <a:latin typeface="Calibri" panose="020F0502020204030204" pitchFamily="34" charset="0"/>
                <a:cs typeface="Calibri" panose="020F0502020204030204" pitchFamily="34" charset="0"/>
              </a:rPr>
              <a:t>School principal or designee should sit in on all meetings.</a:t>
            </a:r>
          </a:p>
          <a:p>
            <a:pPr lvl="1"/>
            <a:r>
              <a:rPr lang="en-US" sz="1700">
                <a:latin typeface="Calibri" panose="020F0502020204030204" pitchFamily="34" charset="0"/>
                <a:cs typeface="Calibri" panose="020F0502020204030204" pitchFamily="34" charset="0"/>
              </a:rPr>
              <a:t>Minutes should be maintained for all meetings.</a:t>
            </a:r>
          </a:p>
          <a:p>
            <a:pPr lvl="1"/>
            <a:r>
              <a:rPr lang="en-US" sz="1700">
                <a:latin typeface="Calibri" panose="020F0502020204030204" pitchFamily="34" charset="0"/>
                <a:cs typeface="Calibri" panose="020F0502020204030204" pitchFamily="34" charset="0"/>
              </a:rPr>
              <a:t>A budget should be submitted annually.</a:t>
            </a:r>
          </a:p>
          <a:p>
            <a:pPr lvl="1">
              <a:buNone/>
            </a:pPr>
            <a:endParaRPr lang="en-US" sz="1700"/>
          </a:p>
          <a:p>
            <a:endParaRPr lang="en-US" sz="1700"/>
          </a:p>
        </p:txBody>
      </p:sp>
      <p:sp>
        <p:nvSpPr>
          <p:cNvPr id="52232" name="Rectangle 522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Rectangle 522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6" name="Rectangle 522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38" name="Rectangle 522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225" name="Picture 1" descr="C:\Program Files\Microsoft Office\MEDIA\CAGCAT10\j0233018.wmf"/>
          <p:cNvPicPr>
            <a:picLocks noChangeAspect="1" noChangeArrowheads="1"/>
          </p:cNvPicPr>
          <p:nvPr/>
        </p:nvPicPr>
        <p:blipFill>
          <a:blip r:embed="rId3" cstate="print"/>
          <a:stretch>
            <a:fillRect/>
          </a:stretch>
        </p:blipFill>
        <p:spPr bwMode="auto">
          <a:xfrm>
            <a:off x="5306975" y="1852036"/>
            <a:ext cx="3127897" cy="3185821"/>
          </a:xfrm>
          <a:prstGeom prst="rect">
            <a:avLst/>
          </a:prstGeom>
          <a:noFill/>
        </p:spPr>
      </p:pic>
      <p:sp>
        <p:nvSpPr>
          <p:cNvPr id="3" name="Slide Number Placeholder 2">
            <a:extLst>
              <a:ext uri="{FF2B5EF4-FFF2-40B4-BE49-F238E27FC236}">
                <a16:creationId xmlns:a16="http://schemas.microsoft.com/office/drawing/2014/main" id="{F2A29887-27C4-4A58-A9CC-90589CC5AE3B}"/>
              </a:ext>
            </a:extLst>
          </p:cNvPr>
          <p:cNvSpPr>
            <a:spLocks noGrp="1"/>
          </p:cNvSpPr>
          <p:nvPr>
            <p:ph type="sldNum" sz="quarter" idx="12"/>
          </p:nvPr>
        </p:nvSpPr>
        <p:spPr>
          <a:xfrm>
            <a:off x="8778240" y="6459378"/>
            <a:ext cx="336042" cy="365125"/>
          </a:xfrm>
        </p:spPr>
        <p:txBody>
          <a:bodyPr>
            <a:normAutofit fontScale="92500" lnSpcReduction="10000"/>
          </a:bodyPr>
          <a:lstStyle/>
          <a:p>
            <a:pPr>
              <a:spcAft>
                <a:spcPts val="600"/>
              </a:spcAft>
            </a:pPr>
            <a:fld id="{4B35A05F-CB0D-42E0-89D1-3674CDA91D34}" type="slidenum">
              <a:rPr lang="en-US" sz="1000">
                <a:solidFill>
                  <a:srgbClr val="FFFFFF"/>
                </a:solidFill>
              </a:rPr>
              <a:pPr>
                <a:spcAft>
                  <a:spcPts val="600"/>
                </a:spcAft>
              </a:pPr>
              <a:t>117</a:t>
            </a:fld>
            <a:endParaRPr lang="en-US" sz="1000">
              <a:solidFill>
                <a:srgbClr val="FFFFFF"/>
              </a:solidFill>
            </a:endParaRPr>
          </a:p>
        </p:txBody>
      </p:sp>
    </p:spTree>
    <p:extLst>
      <p:ext uri="{BB962C8B-B14F-4D97-AF65-F5344CB8AC3E}">
        <p14:creationId xmlns:p14="http://schemas.microsoft.com/office/powerpoint/2010/main" val="35335027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F73237BA-B351-4CD4-898F-CF296CA2D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718" y="381000"/>
            <a:ext cx="8310563" cy="5759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533401" y="717550"/>
            <a:ext cx="7891462" cy="5095421"/>
          </a:xfrm>
        </p:spPr>
        <p:txBody>
          <a:bodyPr vert="horz" lIns="91440" tIns="45720" rIns="91440" bIns="45720" rtlCol="0" anchor="ctr">
            <a:normAutofit/>
          </a:bodyPr>
          <a:lstStyle/>
          <a:p>
            <a:pPr marL="0" indent="0" defTabSz="914400">
              <a:buNone/>
            </a:pPr>
            <a:endParaRPr lang="en-US" dirty="0">
              <a:solidFill>
                <a:srgbClr val="FFFFFF"/>
              </a:solidFill>
            </a:endParaRPr>
          </a:p>
          <a:p>
            <a:pPr marL="0" indent="-228600" defTabSz="914400"/>
            <a:endParaRPr lang="en-US" dirty="0">
              <a:solidFill>
                <a:srgbClr val="FFFFFF"/>
              </a:solidFill>
            </a:endParaRPr>
          </a:p>
          <a:p>
            <a:pPr marL="0" indent="0" algn="ctr" defTabSz="914400">
              <a:buNone/>
            </a:pPr>
            <a:r>
              <a:rPr lang="en-US" sz="4800" dirty="0">
                <a:solidFill>
                  <a:srgbClr val="FFFFFF"/>
                </a:solidFill>
              </a:rPr>
              <a:t>Questions??????</a:t>
            </a:r>
          </a:p>
          <a:p>
            <a:pPr indent="-228600" defTabSz="914400"/>
            <a:endParaRPr lang="en-US" dirty="0">
              <a:solidFill>
                <a:srgbClr val="FFFFFF"/>
              </a:solidFill>
            </a:endParaRPr>
          </a:p>
        </p:txBody>
      </p:sp>
      <p:sp>
        <p:nvSpPr>
          <p:cNvPr id="2" name="Slide Number Placeholder 1">
            <a:extLst>
              <a:ext uri="{FF2B5EF4-FFF2-40B4-BE49-F238E27FC236}">
                <a16:creationId xmlns:a16="http://schemas.microsoft.com/office/drawing/2014/main" id="{E42D59CE-B51C-43A3-A2B9-D16ABD3A842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B35A05F-CB0D-42E0-89D1-3674CDA91D34}" type="slidenum">
              <a:rPr lang="en-US" sz="1200" smtClean="0"/>
              <a:pPr>
                <a:spcAft>
                  <a:spcPts val="600"/>
                </a:spcAft>
              </a:pPr>
              <a:t>118</a:t>
            </a:fld>
            <a:endParaRPr lang="en-US" sz="1200"/>
          </a:p>
        </p:txBody>
      </p:sp>
    </p:spTree>
    <p:extLst>
      <p:ext uri="{BB962C8B-B14F-4D97-AF65-F5344CB8AC3E}">
        <p14:creationId xmlns:p14="http://schemas.microsoft.com/office/powerpoint/2010/main" val="17654516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3237BA-B351-4CD4-898F-CF296CA2D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718" y="381000"/>
            <a:ext cx="8310563" cy="5759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8C62D52-7DCA-4FF2-9351-FCD85EB0CC2C}"/>
              </a:ext>
            </a:extLst>
          </p:cNvPr>
          <p:cNvSpPr/>
          <p:nvPr/>
        </p:nvSpPr>
        <p:spPr>
          <a:xfrm>
            <a:off x="609601" y="717550"/>
            <a:ext cx="7815262" cy="509542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100" dirty="0">
                <a:solidFill>
                  <a:srgbClr val="FFFFFF"/>
                </a:solidFill>
              </a:rPr>
              <a:t>Sources:</a:t>
            </a:r>
          </a:p>
          <a:p>
            <a:pPr indent="-228600">
              <a:lnSpc>
                <a:spcPct val="90000"/>
              </a:lnSpc>
              <a:spcAft>
                <a:spcPts val="600"/>
              </a:spcAft>
              <a:buFont typeface="Arial" panose="020B0604020202020204" pitchFamily="34" charset="0"/>
              <a:buChar char="•"/>
            </a:pPr>
            <a:r>
              <a:rPr lang="en-US" sz="2100" dirty="0">
                <a:solidFill>
                  <a:srgbClr val="FFFFFF"/>
                </a:solidFill>
              </a:rPr>
              <a:t>“ Best Practices in School Budgeting, Government Finance Officers Association, January 2015</a:t>
            </a:r>
          </a:p>
          <a:p>
            <a:pPr indent="-228600">
              <a:lnSpc>
                <a:spcPct val="90000"/>
              </a:lnSpc>
              <a:spcAft>
                <a:spcPts val="600"/>
              </a:spcAft>
              <a:buFont typeface="Arial" panose="020B0604020202020204" pitchFamily="34" charset="0"/>
              <a:buChar char="•"/>
            </a:pPr>
            <a:r>
              <a:rPr lang="en-US" sz="2100" dirty="0">
                <a:solidFill>
                  <a:srgbClr val="FFFFFF"/>
                </a:solidFill>
              </a:rPr>
              <a:t>“ What You Should Know About Your School District's Finances,” Dean Michael Mead</a:t>
            </a:r>
          </a:p>
          <a:p>
            <a:pPr indent="-228600">
              <a:lnSpc>
                <a:spcPct val="90000"/>
              </a:lnSpc>
              <a:spcAft>
                <a:spcPts val="600"/>
              </a:spcAft>
              <a:buFont typeface="Arial" panose="020B0604020202020204" pitchFamily="34" charset="0"/>
              <a:buChar char="•"/>
            </a:pPr>
            <a:r>
              <a:rPr lang="en-US" sz="2100" dirty="0">
                <a:solidFill>
                  <a:srgbClr val="FFFFFF"/>
                </a:solidFill>
              </a:rPr>
              <a:t>“ Recommended Budget Practices,” National Advisory Council on State and Local    Budgeting, GFOA</a:t>
            </a:r>
          </a:p>
        </p:txBody>
      </p:sp>
      <p:sp>
        <p:nvSpPr>
          <p:cNvPr id="3" name="Slide Number Placeholder 2">
            <a:extLst>
              <a:ext uri="{FF2B5EF4-FFF2-40B4-BE49-F238E27FC236}">
                <a16:creationId xmlns:a16="http://schemas.microsoft.com/office/drawing/2014/main" id="{57EF9574-DF2E-47F5-86B9-F9E32C1D9507}"/>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B35A05F-CB0D-42E0-89D1-3674CDA91D34}" type="slidenum">
              <a:rPr lang="en-US" sz="1200" smtClean="0"/>
              <a:pPr>
                <a:spcAft>
                  <a:spcPts val="600"/>
                </a:spcAft>
              </a:pPr>
              <a:t>119</a:t>
            </a:fld>
            <a:endParaRPr lang="en-US" sz="1200"/>
          </a:p>
        </p:txBody>
      </p:sp>
    </p:spTree>
    <p:extLst>
      <p:ext uri="{BB962C8B-B14F-4D97-AF65-F5344CB8AC3E}">
        <p14:creationId xmlns:p14="http://schemas.microsoft.com/office/powerpoint/2010/main" val="1331857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28650" y="365125"/>
            <a:ext cx="7886700" cy="1325563"/>
          </a:xfrm>
        </p:spPr>
        <p:txBody>
          <a:bodyPr>
            <a:normAutofit/>
          </a:bodyPr>
          <a:lstStyle/>
          <a:p>
            <a:pPr algn="ctr" eaLnBrk="1" hangingPunct="1"/>
            <a:r>
              <a:rPr lang="en-US" altLang="en-US" sz="4000" dirty="0">
                <a:solidFill>
                  <a:srgbClr val="FFFFFF"/>
                </a:solidFill>
                <a:cs typeface="Calibri" panose="020F0502020204030204" pitchFamily="34" charset="0"/>
              </a:rPr>
              <a:t>Alabama Competitive Bid Law</a:t>
            </a:r>
          </a:p>
        </p:txBody>
      </p:sp>
      <p:sp>
        <p:nvSpPr>
          <p:cNvPr id="6147" name="Rectangle 3"/>
          <p:cNvSpPr>
            <a:spLocks noGrp="1" noChangeArrowheads="1"/>
          </p:cNvSpPr>
          <p:nvPr>
            <p:ph idx="1"/>
          </p:nvPr>
        </p:nvSpPr>
        <p:spPr>
          <a:xfrm>
            <a:off x="628650" y="2438400"/>
            <a:ext cx="7886700" cy="3738562"/>
          </a:xfrm>
        </p:spPr>
        <p:txBody>
          <a:bodyPr>
            <a:normAutofit/>
          </a:bodyPr>
          <a:lstStyle/>
          <a:p>
            <a:pPr marL="109728" indent="0">
              <a:buNone/>
              <a:defRPr/>
            </a:pPr>
            <a:r>
              <a:rPr lang="en-US" altLang="en-US" sz="2200" dirty="0">
                <a:latin typeface="Calibri" panose="020F0502020204030204" pitchFamily="34" charset="0"/>
                <a:cs typeface="Calibri" panose="020F0502020204030204" pitchFamily="34" charset="0"/>
              </a:rPr>
              <a:t>Legal Authority- </a:t>
            </a:r>
            <a:r>
              <a:rPr lang="en-US" sz="2200" b="1" dirty="0">
                <a:latin typeface="Calibri" panose="020F0502020204030204" pitchFamily="34" charset="0"/>
                <a:cs typeface="Calibri" panose="020F0502020204030204" pitchFamily="34" charset="0"/>
              </a:rPr>
              <a:t>§ 16-13B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 </a:t>
            </a:r>
            <a:endParaRPr lang="en-US" altLang="en-US" sz="2200" b="1" i="1" dirty="0">
              <a:latin typeface="Calibri" panose="020F0502020204030204" pitchFamily="34" charset="0"/>
              <a:cs typeface="Calibri" panose="020F0502020204030204" pitchFamily="34" charset="0"/>
            </a:endParaRPr>
          </a:p>
          <a:p>
            <a:pPr lvl="1">
              <a:defRPr/>
            </a:pPr>
            <a:r>
              <a:rPr lang="en-US" altLang="en-US" sz="2200" dirty="0">
                <a:latin typeface="Calibri" panose="020F0502020204030204" pitchFamily="34" charset="0"/>
                <a:cs typeface="Calibri" panose="020F0502020204030204" pitchFamily="34" charset="0"/>
              </a:rPr>
              <a:t>Applies to County and City Boards of Education.</a:t>
            </a:r>
          </a:p>
          <a:p>
            <a:pPr lvl="1"/>
            <a:r>
              <a:rPr lang="en-US" altLang="en-US" sz="2200" dirty="0">
                <a:latin typeface="Calibri" panose="020F0502020204030204" pitchFamily="34" charset="0"/>
                <a:cs typeface="Calibri" panose="020F0502020204030204" pitchFamily="34" charset="0"/>
              </a:rPr>
              <a:t>Applies to the expenditure of funds for labor, services and work </a:t>
            </a:r>
            <a:endParaRPr lang="en-US" altLang="en-US" sz="2200" i="1" u="sng" dirty="0">
              <a:latin typeface="Calibri" panose="020F0502020204030204" pitchFamily="34" charset="0"/>
              <a:cs typeface="Calibri" panose="020F0502020204030204" pitchFamily="34" charset="0"/>
            </a:endParaRPr>
          </a:p>
          <a:p>
            <a:pPr lvl="1"/>
            <a:r>
              <a:rPr lang="en-US" altLang="en-US" sz="2200" dirty="0">
                <a:latin typeface="Calibri" panose="020F0502020204030204" pitchFamily="34" charset="0"/>
                <a:cs typeface="Calibri" panose="020F0502020204030204" pitchFamily="34" charset="0"/>
              </a:rPr>
              <a:t>Applies to the </a:t>
            </a:r>
            <a:r>
              <a:rPr lang="en-US" altLang="en-US" sz="2200" i="1" u="sng" dirty="0">
                <a:latin typeface="Calibri" panose="020F0502020204030204" pitchFamily="34" charset="0"/>
                <a:cs typeface="Calibri" panose="020F0502020204030204" pitchFamily="34" charset="0"/>
              </a:rPr>
              <a:t>purchase</a:t>
            </a:r>
            <a:r>
              <a:rPr lang="en-US" altLang="en-US" sz="2200" dirty="0">
                <a:latin typeface="Calibri" panose="020F0502020204030204" pitchFamily="34" charset="0"/>
                <a:cs typeface="Calibri" panose="020F0502020204030204" pitchFamily="34" charset="0"/>
              </a:rPr>
              <a:t> or </a:t>
            </a:r>
            <a:r>
              <a:rPr lang="en-US" altLang="en-US" sz="2200" i="1" u="sng" dirty="0">
                <a:latin typeface="Calibri" panose="020F0502020204030204" pitchFamily="34" charset="0"/>
                <a:cs typeface="Calibri" panose="020F0502020204030204" pitchFamily="34" charset="0"/>
              </a:rPr>
              <a:t>lease</a:t>
            </a:r>
            <a:r>
              <a:rPr lang="en-US" altLang="en-US" sz="2200" dirty="0">
                <a:latin typeface="Calibri" panose="020F0502020204030204" pitchFamily="34" charset="0"/>
                <a:cs typeface="Calibri" panose="020F0502020204030204" pitchFamily="34" charset="0"/>
              </a:rPr>
              <a:t> of materials, equipment, supplies or other personal </a:t>
            </a:r>
            <a:r>
              <a:rPr lang="en-US" altLang="en-US" sz="2200">
                <a:latin typeface="Calibri" panose="020F0502020204030204" pitchFamily="34" charset="0"/>
                <a:cs typeface="Calibri" panose="020F0502020204030204" pitchFamily="34" charset="0"/>
              </a:rPr>
              <a:t>property </a:t>
            </a:r>
            <a:endParaRPr lang="en-US" altLang="en-US" sz="2200" i="1" u="sng" dirty="0">
              <a:latin typeface="Calibri" panose="020F0502020204030204" pitchFamily="34" charset="0"/>
              <a:cs typeface="Calibri" panose="020F0502020204030204" pitchFamily="34" charset="0"/>
            </a:endParaRPr>
          </a:p>
          <a:p>
            <a:pPr lvl="1"/>
            <a:r>
              <a:rPr lang="en-US" sz="2200" dirty="0">
                <a:latin typeface="Calibri" panose="020F0502020204030204" pitchFamily="34" charset="0"/>
                <a:cs typeface="Calibri" panose="020F0502020204030204" pitchFamily="34" charset="0"/>
              </a:rPr>
              <a:t>Shall be made under contractual agreement entered into by free and open competitive bidding, on sealed bids, to the lowest responsible bidder.</a:t>
            </a:r>
            <a:endParaRPr lang="en-US" altLang="en-US" sz="2200" i="1" u="sng" dirty="0">
              <a:latin typeface="Calibri" panose="020F0502020204030204" pitchFamily="34" charset="0"/>
              <a:cs typeface="Calibri" panose="020F0502020204030204" pitchFamily="34" charset="0"/>
            </a:endParaRPr>
          </a:p>
          <a:p>
            <a:pPr lvl="1">
              <a:buFont typeface="Wingdings" panose="05000000000000000000" pitchFamily="2" charset="2"/>
              <a:buChar char="q"/>
              <a:defRPr/>
            </a:pPr>
            <a:endParaRPr lang="en-US" altLang="en-US" sz="2300" dirty="0"/>
          </a:p>
          <a:p>
            <a:pPr marL="0" indent="0" eaLnBrk="1" hangingPunct="1">
              <a:buFontTx/>
              <a:buNone/>
              <a:defRPr/>
            </a:pPr>
            <a:endParaRPr lang="en-US" altLang="en-US" sz="2300" dirty="0"/>
          </a:p>
        </p:txBody>
      </p:sp>
    </p:spTree>
    <p:extLst>
      <p:ext uri="{BB962C8B-B14F-4D97-AF65-F5344CB8AC3E}">
        <p14:creationId xmlns:p14="http://schemas.microsoft.com/office/powerpoint/2010/main" val="10416294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9" name="Rectangle 2970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ctrTitle"/>
          </p:nvPr>
        </p:nvSpPr>
        <p:spPr>
          <a:xfrm>
            <a:off x="628650" y="457200"/>
            <a:ext cx="7886700" cy="1456531"/>
          </a:xfrm>
        </p:spPr>
        <p:txBody>
          <a:bodyPr vert="horz" lIns="91440" tIns="45720" rIns="91440" bIns="45720" rtlCol="0" anchor="ctr">
            <a:noAutofit/>
          </a:bodyPr>
          <a:lstStyle/>
          <a:p>
            <a:pPr defTabSz="914400"/>
            <a:br>
              <a:rPr lang="en-US" sz="3200" kern="1200" dirty="0">
                <a:solidFill>
                  <a:srgbClr val="FFFFFF"/>
                </a:solidFill>
                <a:latin typeface="+mj-lt"/>
                <a:ea typeface="+mj-ea"/>
                <a:cs typeface="+mj-cs"/>
              </a:rPr>
            </a:br>
            <a:r>
              <a:rPr lang="en-US" sz="3600" kern="1200" dirty="0">
                <a:solidFill>
                  <a:srgbClr val="FFFFFF"/>
                </a:solidFill>
                <a:latin typeface="+mj-lt"/>
                <a:ea typeface="+mj-ea"/>
                <a:cs typeface="+mj-cs"/>
              </a:rPr>
              <a:t>Superintendent’s Finance Training</a:t>
            </a:r>
            <a:br>
              <a:rPr lang="en-US" sz="3600" kern="1200" dirty="0">
                <a:solidFill>
                  <a:srgbClr val="FFFFFF"/>
                </a:solidFill>
                <a:latin typeface="+mj-lt"/>
                <a:ea typeface="+mj-ea"/>
                <a:cs typeface="+mj-cs"/>
              </a:rPr>
            </a:b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June 2023</a:t>
            </a:r>
            <a:br>
              <a:rPr lang="en-US" sz="3200"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29699" name="Rectangle 3"/>
          <p:cNvSpPr>
            <a:spLocks noGrp="1" noChangeArrowheads="1"/>
          </p:cNvSpPr>
          <p:nvPr>
            <p:ph type="subTitle" idx="1"/>
          </p:nvPr>
        </p:nvSpPr>
        <p:spPr>
          <a:xfrm>
            <a:off x="628650" y="2391568"/>
            <a:ext cx="7886700" cy="3785394"/>
          </a:xfrm>
        </p:spPr>
        <p:txBody>
          <a:bodyPr vert="horz" lIns="91440" tIns="45720" rIns="91440" bIns="45720" rtlCol="0" anchor="ctr">
            <a:normAutofit/>
          </a:bodyPr>
          <a:lstStyle/>
          <a:p>
            <a:pPr indent="-228600" algn="l" defTabSz="914400" fontAlgn="auto">
              <a:spcAft>
                <a:spcPts val="0"/>
              </a:spcAft>
              <a:buFont typeface="Arial" panose="020B0604020202020204" pitchFamily="34" charset="0"/>
              <a:buChar char="•"/>
              <a:defRPr/>
            </a:pPr>
            <a:endParaRPr lang="en-US" sz="2100" dirty="0"/>
          </a:p>
          <a:p>
            <a:pPr defTabSz="914400" fontAlgn="auto">
              <a:spcAft>
                <a:spcPts val="0"/>
              </a:spcAft>
              <a:defRPr/>
            </a:pPr>
            <a:r>
              <a:rPr lang="en-US" sz="2100" dirty="0"/>
              <a:t>David Smith</a:t>
            </a:r>
          </a:p>
          <a:p>
            <a:pPr defTabSz="914400"/>
            <a:r>
              <a:rPr lang="en-US" sz="2100" i="1" dirty="0"/>
              <a:t>Executive Director</a:t>
            </a:r>
            <a:endParaRPr lang="en-US" sz="2100" dirty="0"/>
          </a:p>
          <a:p>
            <a:pPr defTabSz="914400"/>
            <a:r>
              <a:rPr lang="en-US" sz="2100" i="1" dirty="0"/>
              <a:t>Alabama Association of School Business Officials</a:t>
            </a:r>
            <a:endParaRPr lang="en-US" sz="2100" dirty="0"/>
          </a:p>
          <a:p>
            <a:pPr defTabSz="914400">
              <a:defRPr/>
            </a:pPr>
            <a:r>
              <a:rPr lang="en-US" sz="2100" i="1" dirty="0"/>
              <a:t>Office 256-585-1511</a:t>
            </a:r>
          </a:p>
          <a:p>
            <a:pPr defTabSz="914400">
              <a:defRPr/>
            </a:pPr>
            <a:r>
              <a:rPr lang="en-US" sz="2100" i="1" dirty="0"/>
              <a:t>Cell 256-426-2897</a:t>
            </a:r>
          </a:p>
          <a:p>
            <a:pPr defTabSz="914400">
              <a:defRPr/>
            </a:pPr>
            <a:r>
              <a:rPr lang="en-US" sz="2100" i="1" dirty="0"/>
              <a:t>david@aasbo.com</a:t>
            </a:r>
            <a:endParaRPr lang="en-US" sz="2100" dirty="0"/>
          </a:p>
          <a:p>
            <a:pPr indent="-228600" algn="l" defTabSz="914400" fontAlgn="auto">
              <a:spcAft>
                <a:spcPts val="0"/>
              </a:spcAft>
              <a:buFont typeface="Arial" panose="020B0604020202020204" pitchFamily="34" charset="0"/>
              <a:buChar char="•"/>
              <a:defRPr/>
            </a:pPr>
            <a:endParaRPr lang="en-US" sz="2100" dirty="0"/>
          </a:p>
        </p:txBody>
      </p:sp>
      <p:sp>
        <p:nvSpPr>
          <p:cNvPr id="2" name="Slide Number Placeholder 1">
            <a:extLst>
              <a:ext uri="{FF2B5EF4-FFF2-40B4-BE49-F238E27FC236}">
                <a16:creationId xmlns:a16="http://schemas.microsoft.com/office/drawing/2014/main" id="{EC7FFD37-1F32-4F9A-9611-DE1CF71F309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B35A05F-CB0D-42E0-89D1-3674CDA91D34}" type="slidenum">
              <a:rPr lang="en-US" sz="1200" smtClean="0"/>
              <a:pPr>
                <a:spcAft>
                  <a:spcPts val="600"/>
                </a:spcAft>
              </a:pPr>
              <a:t>120</a:t>
            </a:fld>
            <a:endParaRPr lang="en-US" sz="1200"/>
          </a:p>
        </p:txBody>
      </p:sp>
    </p:spTree>
    <p:extLst>
      <p:ext uri="{BB962C8B-B14F-4D97-AF65-F5344CB8AC3E}">
        <p14:creationId xmlns:p14="http://schemas.microsoft.com/office/powerpoint/2010/main" val="181573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C55BD4C-661E-0F07-BED5-0934CB78E6A4}"/>
              </a:ext>
            </a:extLst>
          </p:cNvPr>
          <p:cNvSpPr>
            <a:spLocks noGrp="1"/>
          </p:cNvSpPr>
          <p:nvPr>
            <p:ph type="title"/>
          </p:nvPr>
        </p:nvSpPr>
        <p:spPr>
          <a:xfrm>
            <a:off x="628650" y="365125"/>
            <a:ext cx="7886700" cy="1325563"/>
          </a:xfrm>
        </p:spPr>
        <p:txBody>
          <a:bodyPr>
            <a:normAutofit/>
          </a:bodyPr>
          <a:lstStyle/>
          <a:p>
            <a:pPr algn="ctr"/>
            <a:r>
              <a:rPr lang="en-US" altLang="en-US" sz="4000" dirty="0">
                <a:solidFill>
                  <a:srgbClr val="FFFFFF"/>
                </a:solidFill>
                <a:cs typeface="Calibri" panose="020F0502020204030204" pitchFamily="34" charset="0"/>
              </a:rPr>
              <a:t>Alabama Competitive Bid Law</a:t>
            </a:r>
            <a:endParaRPr lang="en-US" sz="4000" dirty="0">
              <a:solidFill>
                <a:srgbClr val="FFFFFF"/>
              </a:solidFill>
            </a:endParaRPr>
          </a:p>
        </p:txBody>
      </p:sp>
      <p:sp>
        <p:nvSpPr>
          <p:cNvPr id="3" name="Content Placeholder 2">
            <a:extLst>
              <a:ext uri="{FF2B5EF4-FFF2-40B4-BE49-F238E27FC236}">
                <a16:creationId xmlns:a16="http://schemas.microsoft.com/office/drawing/2014/main" id="{8DBE31AF-E887-4120-95A7-047B91A13AD0}"/>
              </a:ext>
            </a:extLst>
          </p:cNvPr>
          <p:cNvSpPr>
            <a:spLocks noGrp="1"/>
          </p:cNvSpPr>
          <p:nvPr>
            <p:ph idx="1"/>
          </p:nvPr>
        </p:nvSpPr>
        <p:spPr>
          <a:xfrm>
            <a:off x="628650" y="2438400"/>
            <a:ext cx="7886700" cy="3738562"/>
          </a:xfrm>
        </p:spPr>
        <p:txBody>
          <a:bodyPr>
            <a:normAutofit/>
          </a:bodyPr>
          <a:lstStyle/>
          <a:p>
            <a:r>
              <a:rPr lang="en-US" sz="2200" b="1" dirty="0">
                <a:latin typeface="Calibri" panose="020F0502020204030204" pitchFamily="34" charset="0"/>
                <a:cs typeface="Calibri" panose="020F0502020204030204" pitchFamily="34" charset="0"/>
              </a:rPr>
              <a:t>Advertising Requirements- </a:t>
            </a:r>
            <a:r>
              <a:rPr lang="en-US" sz="2200" dirty="0">
                <a:latin typeface="Calibri" panose="020F0502020204030204" pitchFamily="34" charset="0"/>
                <a:cs typeface="Calibri" panose="020F0502020204030204" pitchFamily="34" charset="0"/>
              </a:rPr>
              <a:t>All proposed purchases in excess of fifteen thousand dollars *($15,000) shall be advertised by posting notice thereof on a bulletin board maintained outside the purchasing office and in any other manner and for any length of time as may be determined. </a:t>
            </a:r>
            <a:endParaRPr lang="en-US" sz="2200" b="1"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Sealed bids shall also be solicited by sending notice by mail or other electronic means to all person, firms, or corporations who have filed a request in writing that they be listed for solicitation on bids list for the particular items that are set forth in the request.</a:t>
            </a:r>
          </a:p>
          <a:p>
            <a:r>
              <a:rPr lang="en-US" altLang="en-US" sz="2200" dirty="0">
                <a:latin typeface="Calibri" panose="020F0502020204030204" pitchFamily="34" charset="0"/>
                <a:cs typeface="Calibri" panose="020F0502020204030204" pitchFamily="34" charset="0"/>
              </a:rPr>
              <a:t>Must be sealed when received.</a:t>
            </a:r>
          </a:p>
          <a:p>
            <a:r>
              <a:rPr lang="en-US" altLang="en-US" sz="2200" dirty="0">
                <a:latin typeface="Calibri" panose="020F0502020204030204" pitchFamily="34" charset="0"/>
                <a:cs typeface="Calibri" panose="020F0502020204030204" pitchFamily="34" charset="0"/>
              </a:rPr>
              <a:t>Opened in public at the hour stated in the notice.</a:t>
            </a:r>
          </a:p>
          <a:p>
            <a:endParaRPr lang="en-US" dirty="0"/>
          </a:p>
        </p:txBody>
      </p:sp>
      <p:sp>
        <p:nvSpPr>
          <p:cNvPr id="4" name="Slide Number Placeholder 3">
            <a:extLst>
              <a:ext uri="{FF2B5EF4-FFF2-40B4-BE49-F238E27FC236}">
                <a16:creationId xmlns:a16="http://schemas.microsoft.com/office/drawing/2014/main" id="{9370190C-4B29-4CBD-B59D-C4500546240C}"/>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13</a:t>
            </a:fld>
            <a:endParaRPr lang="en-US"/>
          </a:p>
        </p:txBody>
      </p:sp>
    </p:spTree>
    <p:extLst>
      <p:ext uri="{BB962C8B-B14F-4D97-AF65-F5344CB8AC3E}">
        <p14:creationId xmlns:p14="http://schemas.microsoft.com/office/powerpoint/2010/main" val="391330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6FC31-C64F-4A24-BEB1-C0C4E1171490}"/>
              </a:ext>
            </a:extLst>
          </p:cNvPr>
          <p:cNvSpPr>
            <a:spLocks noGrp="1"/>
          </p:cNvSpPr>
          <p:nvPr>
            <p:ph type="title"/>
          </p:nvPr>
        </p:nvSpPr>
        <p:spPr>
          <a:xfrm>
            <a:off x="628650" y="365125"/>
            <a:ext cx="7886700" cy="1325563"/>
          </a:xfrm>
        </p:spPr>
        <p:txBody>
          <a:bodyPr>
            <a:normAutofit/>
          </a:bodyPr>
          <a:lstStyle/>
          <a:p>
            <a:pPr algn="ctr"/>
            <a:r>
              <a:rPr lang="en-US" altLang="en-US" sz="4000" dirty="0">
                <a:solidFill>
                  <a:srgbClr val="FFFFFF"/>
                </a:solidFill>
                <a:cs typeface="Calibri" panose="020F0502020204030204" pitchFamily="34" charset="0"/>
              </a:rPr>
              <a:t>Alabama Competitive Bid Law</a:t>
            </a:r>
            <a:endParaRPr lang="en-US" sz="4000" dirty="0">
              <a:solidFill>
                <a:srgbClr val="FFFFFF"/>
              </a:solidFill>
            </a:endParaRPr>
          </a:p>
        </p:txBody>
      </p:sp>
      <p:sp>
        <p:nvSpPr>
          <p:cNvPr id="3" name="Content Placeholder 2">
            <a:extLst>
              <a:ext uri="{FF2B5EF4-FFF2-40B4-BE49-F238E27FC236}">
                <a16:creationId xmlns:a16="http://schemas.microsoft.com/office/drawing/2014/main" id="{EA2571C9-4C54-42E8-B56E-631B904700E6}"/>
              </a:ext>
            </a:extLst>
          </p:cNvPr>
          <p:cNvSpPr>
            <a:spLocks noGrp="1"/>
          </p:cNvSpPr>
          <p:nvPr>
            <p:ph idx="1"/>
          </p:nvPr>
        </p:nvSpPr>
        <p:spPr>
          <a:xfrm>
            <a:off x="628650" y="2078272"/>
            <a:ext cx="7886700" cy="4191000"/>
          </a:xfrm>
        </p:spPr>
        <p:txBody>
          <a:bodyPr>
            <a:normAutofit lnSpcReduction="10000"/>
          </a:bodyPr>
          <a:lstStyle/>
          <a:p>
            <a:pPr marL="109728" indent="0">
              <a:buNone/>
            </a:pPr>
            <a:r>
              <a:rPr lang="en-US" sz="2200" b="1" dirty="0">
                <a:latin typeface="Calibri" panose="020F0502020204030204" pitchFamily="34" charset="0"/>
                <a:cs typeface="Calibri" panose="020F0502020204030204" pitchFamily="34" charset="0"/>
              </a:rPr>
              <a:t>§ 16-13B-4,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a:t>
            </a:r>
          </a:p>
          <a:p>
            <a:r>
              <a:rPr lang="en-US" sz="2200" b="1" dirty="0">
                <a:latin typeface="Calibri" panose="020F0502020204030204" pitchFamily="34" charset="0"/>
                <a:cs typeface="Calibri" panose="020F0502020204030204" pitchFamily="34" charset="0"/>
              </a:rPr>
              <a:t>Bid Documents </a:t>
            </a:r>
            <a:r>
              <a:rPr lang="en-US" sz="2200" dirty="0">
                <a:latin typeface="Calibri" panose="020F0502020204030204" pitchFamily="34" charset="0"/>
                <a:cs typeface="Calibri" panose="020F0502020204030204" pitchFamily="34" charset="0"/>
              </a:rPr>
              <a:t>-All original bids together with all documents pertaining to the award of the contract shall be retained in accordance with a retention period of at least </a:t>
            </a:r>
            <a:r>
              <a:rPr lang="en-US" sz="2200" b="1" dirty="0">
                <a:latin typeface="Calibri" panose="020F0502020204030204" pitchFamily="34" charset="0"/>
                <a:cs typeface="Calibri" panose="020F0502020204030204" pitchFamily="34" charset="0"/>
              </a:rPr>
              <a:t>seven years </a:t>
            </a:r>
            <a:r>
              <a:rPr lang="en-US" sz="2200" dirty="0">
                <a:latin typeface="Calibri" panose="020F0502020204030204" pitchFamily="34" charset="0"/>
                <a:cs typeface="Calibri" panose="020F0502020204030204" pitchFamily="34" charset="0"/>
              </a:rPr>
              <a:t>established by the Local Government Records Commission and shall be open to public inspection.</a:t>
            </a:r>
          </a:p>
          <a:p>
            <a:r>
              <a:rPr lang="en-US" sz="2200" b="1" dirty="0">
                <a:latin typeface="Calibri" panose="020F0502020204030204" pitchFamily="34" charset="0"/>
                <a:cs typeface="Calibri" panose="020F0502020204030204" pitchFamily="34" charset="0"/>
              </a:rPr>
              <a:t>Splitting of Contracts- </a:t>
            </a:r>
            <a:r>
              <a:rPr lang="en-US" sz="2200" dirty="0">
                <a:latin typeface="Calibri" panose="020F0502020204030204" pitchFamily="34" charset="0"/>
                <a:cs typeface="Calibri" panose="020F0502020204030204" pitchFamily="34" charset="0"/>
              </a:rPr>
              <a:t>No purchase or contract involving professional services shall be subject to the requirements of this chapter and no purchase or contract involving an amount in excess of fifteen thousand dollars ($15,000) shall be divided into parts involving amounts of fifteen thousand dollars ($15,000) or less for the purpose of avoiding the requirements of this chapter. All such partial contracts involving fifteen thousand dollars ($15,000) or less shall be void.</a:t>
            </a:r>
            <a:endParaRPr lang="en-US" sz="2200" b="1" dirty="0">
              <a:latin typeface="Calibri" panose="020F0502020204030204" pitchFamily="34" charset="0"/>
              <a:cs typeface="Calibri" panose="020F0502020204030204" pitchFamily="34" charset="0"/>
            </a:endParaRPr>
          </a:p>
          <a:p>
            <a:pPr marL="109728" indent="0">
              <a:buNone/>
            </a:pPr>
            <a:endParaRPr lang="en-US" sz="2000" dirty="0"/>
          </a:p>
        </p:txBody>
      </p:sp>
      <p:sp>
        <p:nvSpPr>
          <p:cNvPr id="4" name="Slide Number Placeholder 3">
            <a:extLst>
              <a:ext uri="{FF2B5EF4-FFF2-40B4-BE49-F238E27FC236}">
                <a16:creationId xmlns:a16="http://schemas.microsoft.com/office/drawing/2014/main" id="{4B34F234-ED1B-4C73-A7E0-76695F3BA8A7}"/>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a:pPr>
                <a:spcAft>
                  <a:spcPts val="600"/>
                </a:spcAft>
              </a:pPr>
              <a:t>14</a:t>
            </a:fld>
            <a:endParaRPr lang="en-US"/>
          </a:p>
        </p:txBody>
      </p:sp>
    </p:spTree>
    <p:extLst>
      <p:ext uri="{BB962C8B-B14F-4D97-AF65-F5344CB8AC3E}">
        <p14:creationId xmlns:p14="http://schemas.microsoft.com/office/powerpoint/2010/main" val="13095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4" name="Rectangle 2970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628650" y="365125"/>
            <a:ext cx="7886700" cy="1325563"/>
          </a:xfrm>
        </p:spPr>
        <p:txBody>
          <a:bodyPr>
            <a:normAutofit/>
          </a:bodyPr>
          <a:lstStyle/>
          <a:p>
            <a:pPr eaLnBrk="1" hangingPunct="1"/>
            <a:r>
              <a:rPr lang="en-US" altLang="en-US" sz="3400" dirty="0">
                <a:solidFill>
                  <a:srgbClr val="FFFFFF"/>
                </a:solidFill>
                <a:cs typeface="Calibri" panose="020F0502020204030204" pitchFamily="34" charset="0"/>
              </a:rPr>
              <a:t>Items to be considered when determining the lowest </a:t>
            </a:r>
            <a:r>
              <a:rPr lang="en-US" altLang="en-US" sz="3400" i="1" u="sng" dirty="0">
                <a:solidFill>
                  <a:srgbClr val="FFFFFF"/>
                </a:solidFill>
                <a:cs typeface="Calibri" panose="020F0502020204030204" pitchFamily="34" charset="0"/>
              </a:rPr>
              <a:t>RESPONSIBLE</a:t>
            </a:r>
            <a:r>
              <a:rPr lang="en-US" altLang="en-US" sz="3400" dirty="0">
                <a:solidFill>
                  <a:srgbClr val="FFFFFF"/>
                </a:solidFill>
                <a:cs typeface="Calibri" panose="020F0502020204030204" pitchFamily="34" charset="0"/>
              </a:rPr>
              <a:t>  bidder…</a:t>
            </a:r>
          </a:p>
        </p:txBody>
      </p:sp>
      <p:sp>
        <p:nvSpPr>
          <p:cNvPr id="29699" name="Rectangle 3"/>
          <p:cNvSpPr>
            <a:spLocks noGrp="1" noChangeArrowheads="1"/>
          </p:cNvSpPr>
          <p:nvPr>
            <p:ph idx="1"/>
          </p:nvPr>
        </p:nvSpPr>
        <p:spPr>
          <a:xfrm>
            <a:off x="628650" y="2438400"/>
            <a:ext cx="7886700" cy="3738562"/>
          </a:xfrm>
        </p:spPr>
        <p:txBody>
          <a:bodyPr>
            <a:normAutofit fontScale="92500" lnSpcReduction="20000"/>
          </a:bodyPr>
          <a:lstStyle/>
          <a:p>
            <a:pPr marL="109728" indent="0">
              <a:buNone/>
            </a:pPr>
            <a:endParaRPr lang="en-US" sz="1600" dirty="0">
              <a:latin typeface="Calibri" panose="020F0502020204030204" pitchFamily="34" charset="0"/>
              <a:cs typeface="Calibri" panose="020F0502020204030204" pitchFamily="34" charset="0"/>
            </a:endParaRPr>
          </a:p>
          <a:p>
            <a:pPr marL="109728" indent="0">
              <a:buNone/>
            </a:pPr>
            <a:r>
              <a:rPr lang="en-US" sz="2400" dirty="0">
                <a:latin typeface="Calibri" panose="020F0502020204030204" pitchFamily="34" charset="0"/>
                <a:cs typeface="Calibri" panose="020F0502020204030204" pitchFamily="34" charset="0"/>
              </a:rPr>
              <a:t>(a) When purchases are required to be made through competitive bidding, awards shall be made to the lowest responsible bidder taking into consideration the:</a:t>
            </a: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Quality of the goods proposed to be supplied</a:t>
            </a:r>
          </a:p>
          <a:p>
            <a:r>
              <a:rPr lang="en-US" altLang="en-US" sz="2400" dirty="0">
                <a:latin typeface="Calibri" panose="020F0502020204030204" pitchFamily="34" charset="0"/>
                <a:cs typeface="Calibri" panose="020F0502020204030204" pitchFamily="34" charset="0"/>
              </a:rPr>
              <a:t>Conformity with specifications</a:t>
            </a:r>
          </a:p>
          <a:p>
            <a:r>
              <a:rPr lang="en-US" altLang="en-US" sz="2400" dirty="0">
                <a:latin typeface="Calibri" panose="020F0502020204030204" pitchFamily="34" charset="0"/>
                <a:cs typeface="Calibri" panose="020F0502020204030204" pitchFamily="34" charset="0"/>
              </a:rPr>
              <a:t>Purposes for which required</a:t>
            </a:r>
          </a:p>
          <a:p>
            <a:r>
              <a:rPr lang="en-US" altLang="en-US" sz="2400" dirty="0">
                <a:latin typeface="Calibri" panose="020F0502020204030204" pitchFamily="34" charset="0"/>
                <a:cs typeface="Calibri" panose="020F0502020204030204" pitchFamily="34" charset="0"/>
              </a:rPr>
              <a:t>Terms of delivery</a:t>
            </a:r>
          </a:p>
          <a:p>
            <a:r>
              <a:rPr lang="en-US" altLang="en-US" sz="2400" dirty="0">
                <a:latin typeface="Calibri" panose="020F0502020204030204" pitchFamily="34" charset="0"/>
                <a:cs typeface="Calibri" panose="020F0502020204030204" pitchFamily="34" charset="0"/>
              </a:rPr>
              <a:t>Transportation charges</a:t>
            </a:r>
          </a:p>
          <a:p>
            <a:r>
              <a:rPr lang="en-US" altLang="en-US" sz="2400" dirty="0">
                <a:latin typeface="Calibri" panose="020F0502020204030204" pitchFamily="34" charset="0"/>
                <a:cs typeface="Calibri" panose="020F0502020204030204" pitchFamily="34" charset="0"/>
              </a:rPr>
              <a:t>Dates of delivery</a:t>
            </a:r>
          </a:p>
          <a:p>
            <a:pPr eaLnBrk="1" hangingPunct="1">
              <a:buFont typeface="Wingdings" panose="05000000000000000000" pitchFamily="2" charset="2"/>
              <a:buChar char="q"/>
            </a:pPr>
            <a:endParaRPr lang="en-US" altLang="en-US" sz="1600" dirty="0">
              <a:latin typeface="Calibri" panose="020F0502020204030204" pitchFamily="34" charset="0"/>
              <a:cs typeface="Calibri" panose="020F0502020204030204" pitchFamily="34" charset="0"/>
            </a:endParaRPr>
          </a:p>
          <a:p>
            <a:pPr marL="179388" lvl="2" indent="0">
              <a:buNone/>
            </a:pPr>
            <a:r>
              <a:rPr lang="en-US" sz="1600" b="1" dirty="0">
                <a:latin typeface="Calibri" panose="020F0502020204030204" pitchFamily="34" charset="0"/>
                <a:cs typeface="Calibri" panose="020F0502020204030204" pitchFamily="34" charset="0"/>
              </a:rPr>
              <a:t>§ 16-13B-7(a), </a:t>
            </a:r>
            <a:r>
              <a:rPr lang="en-US" sz="1600" b="1" i="1" dirty="0">
                <a:latin typeface="Calibri" panose="020F0502020204030204" pitchFamily="34" charset="0"/>
                <a:cs typeface="Calibri" panose="020F0502020204030204" pitchFamily="34" charset="0"/>
              </a:rPr>
              <a:t>Ala. Code  </a:t>
            </a:r>
            <a:r>
              <a:rPr lang="en-US" sz="1600" b="1" dirty="0">
                <a:latin typeface="Calibri" panose="020F0502020204030204" pitchFamily="34" charset="0"/>
                <a:cs typeface="Calibri" panose="020F0502020204030204" pitchFamily="34" charset="0"/>
              </a:rPr>
              <a:t>1975. </a:t>
            </a:r>
          </a:p>
          <a:p>
            <a:pPr marL="636588" lvl="2" indent="-457200">
              <a:buFont typeface="Wingdings" panose="05000000000000000000" pitchFamily="2" charset="2"/>
              <a:buChar char="q"/>
            </a:pPr>
            <a:endParaRPr lang="en-US" sz="1600" b="1" dirty="0">
              <a:latin typeface="Garamond" panose="02020404030301010803" pitchFamily="18" charset="0"/>
            </a:endParaRPr>
          </a:p>
          <a:p>
            <a:pPr marL="0" lvl="2" indent="0">
              <a:buNone/>
            </a:pPr>
            <a:endParaRPr lang="en-US" sz="1600" b="1" dirty="0">
              <a:latin typeface="Garamond" panose="02020404030301010803" pitchFamily="18" charset="0"/>
            </a:endParaRPr>
          </a:p>
          <a:p>
            <a:pPr marL="109728" indent="0" eaLnBrk="1" hangingPunct="1">
              <a:buNone/>
            </a:pPr>
            <a:endParaRPr lang="en-US" altLang="en-US" sz="1600" dirty="0"/>
          </a:p>
        </p:txBody>
      </p:sp>
    </p:spTree>
    <p:extLst>
      <p:ext uri="{BB962C8B-B14F-4D97-AF65-F5344CB8AC3E}">
        <p14:creationId xmlns:p14="http://schemas.microsoft.com/office/powerpoint/2010/main" val="169234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6" name="Rectangle 3277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p:cNvSpPr>
            <a:spLocks noGrp="1" noChangeArrowheads="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Length of Contract Terms</a:t>
            </a:r>
          </a:p>
        </p:txBody>
      </p:sp>
      <p:sp>
        <p:nvSpPr>
          <p:cNvPr id="32771" name="Rectangle 3"/>
          <p:cNvSpPr>
            <a:spLocks noGrp="1" noChangeArrowheads="1"/>
          </p:cNvSpPr>
          <p:nvPr>
            <p:ph idx="1"/>
          </p:nvPr>
        </p:nvSpPr>
        <p:spPr>
          <a:xfrm>
            <a:off x="628650" y="2438400"/>
            <a:ext cx="7886700" cy="3738562"/>
          </a:xfrm>
        </p:spPr>
        <p:txBody>
          <a:bodyPr>
            <a:normAutofit/>
          </a:bodyPr>
          <a:lstStyle/>
          <a:p>
            <a:pPr marL="109728" indent="0">
              <a:buNone/>
            </a:pPr>
            <a:r>
              <a:rPr lang="en-US" sz="2200" u="sng" dirty="0">
                <a:latin typeface="Calibri" panose="020F0502020204030204" pitchFamily="34" charset="0"/>
                <a:cs typeface="Calibri" panose="020F0502020204030204" pitchFamily="34" charset="0"/>
              </a:rPr>
              <a:t>Section 16-13B-7 (f)</a:t>
            </a:r>
            <a:endParaRPr lang="en-US" sz="2200" dirty="0">
              <a:latin typeface="Calibri" panose="020F0502020204030204" pitchFamily="34" charset="0"/>
              <a:cs typeface="Calibri" panose="020F0502020204030204" pitchFamily="34" charset="0"/>
            </a:endParaRPr>
          </a:p>
          <a:p>
            <a:pPr marL="109728" indent="0">
              <a:buNone/>
            </a:pPr>
            <a:r>
              <a:rPr lang="en-US" sz="2200" dirty="0">
                <a:latin typeface="Calibri" panose="020F0502020204030204" pitchFamily="34" charset="0"/>
                <a:cs typeface="Calibri" panose="020F0502020204030204" pitchFamily="34" charset="0"/>
              </a:rPr>
              <a:t>Contracts for the purchase of personal property or contractual services shall be let for periods not greater than </a:t>
            </a:r>
            <a:r>
              <a:rPr lang="en-US" sz="2200" u="sng" dirty="0">
                <a:latin typeface="Calibri" panose="020F0502020204030204" pitchFamily="34" charset="0"/>
                <a:cs typeface="Calibri" panose="020F0502020204030204" pitchFamily="34" charset="0"/>
              </a:rPr>
              <a:t>five years</a:t>
            </a:r>
            <a:r>
              <a:rPr lang="en-US" sz="2200" dirty="0">
                <a:latin typeface="Calibri" panose="020F0502020204030204" pitchFamily="34" charset="0"/>
                <a:cs typeface="Calibri" panose="020F0502020204030204" pitchFamily="34" charset="0"/>
              </a:rPr>
              <a:t>. Lease-purchase contracts for capital improvements and repairs to real property shall be let for periods not greater than </a:t>
            </a:r>
            <a:r>
              <a:rPr lang="en-US" sz="2200" u="sng" dirty="0">
                <a:latin typeface="Calibri" panose="020F0502020204030204" pitchFamily="34" charset="0"/>
                <a:cs typeface="Calibri" panose="020F0502020204030204" pitchFamily="34" charset="0"/>
              </a:rPr>
              <a:t>10 years </a:t>
            </a:r>
            <a:r>
              <a:rPr lang="en-US" sz="2200" dirty="0">
                <a:latin typeface="Calibri" panose="020F0502020204030204" pitchFamily="34" charset="0"/>
                <a:cs typeface="Calibri" panose="020F0502020204030204" pitchFamily="34" charset="0"/>
              </a:rPr>
              <a:t>and all other lease-purchase contracts shall be let for periods not greater than 10 years.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16</a:t>
            </a:fld>
            <a:endParaRPr lang="en-US"/>
          </a:p>
        </p:txBody>
      </p:sp>
    </p:spTree>
    <p:extLst>
      <p:ext uri="{BB962C8B-B14F-4D97-AF65-F5344CB8AC3E}">
        <p14:creationId xmlns:p14="http://schemas.microsoft.com/office/powerpoint/2010/main" val="23708992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3C44C-FE1E-3947-0F47-F9BEB713E78F}"/>
              </a:ext>
            </a:extLst>
          </p:cNvPr>
          <p:cNvSpPr>
            <a:spLocks noGrp="1"/>
          </p:cNvSpPr>
          <p:nvPr>
            <p:ph type="title"/>
          </p:nvPr>
        </p:nvSpPr>
        <p:spPr>
          <a:xfrm>
            <a:off x="628650" y="365125"/>
            <a:ext cx="7886700" cy="1325563"/>
          </a:xfrm>
        </p:spPr>
        <p:txBody>
          <a:bodyPr>
            <a:normAutofit/>
          </a:bodyPr>
          <a:lstStyle/>
          <a:p>
            <a:pPr algn="ctr"/>
            <a:r>
              <a:rPr lang="en-US" altLang="en-US" sz="4000" dirty="0">
                <a:solidFill>
                  <a:srgbClr val="FFFFFF"/>
                </a:solidFill>
                <a:cs typeface="Calibri" panose="020F0502020204030204" pitchFamily="34" charset="0"/>
              </a:rPr>
              <a:t>Alabama Competitive Bid Law</a:t>
            </a:r>
            <a:endParaRPr lang="en-US" sz="4000" dirty="0">
              <a:solidFill>
                <a:srgbClr val="FFFFFF"/>
              </a:solidFill>
            </a:endParaRPr>
          </a:p>
        </p:txBody>
      </p:sp>
      <p:sp>
        <p:nvSpPr>
          <p:cNvPr id="3" name="Content Placeholder 2">
            <a:extLst>
              <a:ext uri="{FF2B5EF4-FFF2-40B4-BE49-F238E27FC236}">
                <a16:creationId xmlns:a16="http://schemas.microsoft.com/office/drawing/2014/main" id="{120E356B-FD9E-4050-8E4E-4E522878A811}"/>
              </a:ext>
            </a:extLst>
          </p:cNvPr>
          <p:cNvSpPr>
            <a:spLocks noGrp="1"/>
          </p:cNvSpPr>
          <p:nvPr>
            <p:ph idx="1"/>
          </p:nvPr>
        </p:nvSpPr>
        <p:spPr>
          <a:xfrm>
            <a:off x="628650" y="2438400"/>
            <a:ext cx="7886700" cy="3738562"/>
          </a:xfrm>
        </p:spPr>
        <p:txBody>
          <a:bodyPr>
            <a:normAutofit/>
          </a:bodyPr>
          <a:lstStyle/>
          <a:p>
            <a:pPr marL="636588" lvl="2" indent="-457200">
              <a:buFont typeface="Wingdings" panose="05000000000000000000" pitchFamily="2" charset="2"/>
              <a:buChar char="ü"/>
            </a:pPr>
            <a:r>
              <a:rPr lang="en-US" sz="2200" dirty="0">
                <a:latin typeface="Calibri" panose="020F0502020204030204" pitchFamily="34" charset="0"/>
                <a:cs typeface="Calibri" panose="020F0502020204030204" pitchFamily="34" charset="0"/>
              </a:rPr>
              <a:t>Awarding authority may reject a bid when the price is deemed excessive, or the quality of product is inferior.</a:t>
            </a:r>
          </a:p>
          <a:p>
            <a:pPr marL="0" lvl="2" indent="0">
              <a:buNone/>
            </a:pPr>
            <a:r>
              <a:rPr lang="en-US" sz="2200" b="1" dirty="0">
                <a:latin typeface="Garamond" panose="02020404030301010803" pitchFamily="18" charset="0"/>
              </a:rPr>
              <a:t>§</a:t>
            </a:r>
            <a:r>
              <a:rPr lang="en-US" sz="2200" b="1" dirty="0">
                <a:latin typeface="Calibri" panose="020F0502020204030204" pitchFamily="34" charset="0"/>
                <a:cs typeface="Calibri" panose="020F0502020204030204" pitchFamily="34" charset="0"/>
              </a:rPr>
              <a:t> 16-13B-7(d),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 </a:t>
            </a:r>
          </a:p>
          <a:p>
            <a:pPr marL="522288" lvl="2" indent="-342900">
              <a:buFont typeface="Wingdings" panose="05000000000000000000" pitchFamily="2" charset="2"/>
              <a:buChar char="ü"/>
            </a:pPr>
            <a:r>
              <a:rPr lang="en-US" sz="2200" dirty="0">
                <a:latin typeface="Calibri" panose="020F0502020204030204" pitchFamily="34" charset="0"/>
                <a:cs typeface="Calibri" panose="020F0502020204030204" pitchFamily="34" charset="0"/>
              </a:rPr>
              <a:t>Only One Bid Received</a:t>
            </a:r>
          </a:p>
          <a:p>
            <a:pPr marL="892620" lvl="3" indent="-457200">
              <a:buFont typeface="Wingdings" panose="05000000000000000000" pitchFamily="2" charset="2"/>
              <a:buChar char="q"/>
            </a:pPr>
            <a:r>
              <a:rPr lang="en-US" sz="2200" dirty="0">
                <a:latin typeface="Calibri" panose="020F0502020204030204" pitchFamily="34" charset="0"/>
                <a:cs typeface="Calibri" panose="020F0502020204030204" pitchFamily="34" charset="0"/>
              </a:rPr>
              <a:t>May accept bid </a:t>
            </a:r>
            <a:r>
              <a:rPr lang="en-US" sz="2200" u="sng" dirty="0">
                <a:latin typeface="Calibri" panose="020F0502020204030204" pitchFamily="34" charset="0"/>
                <a:cs typeface="Calibri" panose="020F0502020204030204" pitchFamily="34" charset="0"/>
              </a:rPr>
              <a:t>or</a:t>
            </a:r>
          </a:p>
          <a:p>
            <a:pPr marL="892620" lvl="3" indent="-457200">
              <a:buFont typeface="Wingdings" panose="05000000000000000000" pitchFamily="2" charset="2"/>
              <a:buChar char="q"/>
            </a:pPr>
            <a:r>
              <a:rPr lang="en-US" sz="2200" dirty="0">
                <a:latin typeface="Calibri" panose="020F0502020204030204" pitchFamily="34" charset="0"/>
                <a:cs typeface="Calibri" panose="020F0502020204030204" pitchFamily="34" charset="0"/>
              </a:rPr>
              <a:t>May reject the bid and negotiate the purchase of the contract, provided the negotiated price is lower than the original bid price.</a:t>
            </a:r>
          </a:p>
          <a:p>
            <a:pPr marL="0" lvl="2" indent="0">
              <a:buNone/>
            </a:pPr>
            <a:r>
              <a:rPr lang="en-US" sz="2200" b="1" dirty="0">
                <a:latin typeface="Garamond" panose="02020404030301010803" pitchFamily="18" charset="0"/>
              </a:rPr>
              <a:t> §</a:t>
            </a:r>
            <a:r>
              <a:rPr lang="en-US" sz="2200" b="1" dirty="0">
                <a:latin typeface="Calibri" panose="020F0502020204030204" pitchFamily="34" charset="0"/>
                <a:cs typeface="Calibri" panose="020F0502020204030204" pitchFamily="34" charset="0"/>
              </a:rPr>
              <a:t> 16-13B-1(b),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a:t>
            </a:r>
          </a:p>
          <a:p>
            <a:pPr marL="0" lvl="2" indent="0">
              <a:buNone/>
            </a:pPr>
            <a:r>
              <a:rPr lang="en-US" sz="2200" b="1" dirty="0">
                <a:latin typeface="Calibri" panose="020F0502020204030204" pitchFamily="34" charset="0"/>
                <a:cs typeface="Calibri" panose="020F0502020204030204" pitchFamily="34" charset="0"/>
              </a:rPr>
              <a:t> </a:t>
            </a:r>
          </a:p>
          <a:p>
            <a:pPr marL="109728" indent="0">
              <a:buNone/>
            </a:pPr>
            <a:endParaRPr lang="en-US" sz="2300" dirty="0"/>
          </a:p>
        </p:txBody>
      </p:sp>
      <p:sp>
        <p:nvSpPr>
          <p:cNvPr id="4" name="Slide Number Placeholder 3">
            <a:extLst>
              <a:ext uri="{FF2B5EF4-FFF2-40B4-BE49-F238E27FC236}">
                <a16:creationId xmlns:a16="http://schemas.microsoft.com/office/drawing/2014/main" id="{70A431F0-DAFC-4FD8-A42D-603433D6D678}"/>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17</a:t>
            </a:fld>
            <a:endParaRPr lang="en-US"/>
          </a:p>
        </p:txBody>
      </p:sp>
    </p:spTree>
    <p:extLst>
      <p:ext uri="{BB962C8B-B14F-4D97-AF65-F5344CB8AC3E}">
        <p14:creationId xmlns:p14="http://schemas.microsoft.com/office/powerpoint/2010/main" val="85872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6D363E9-8EAC-4ACD-89E9-F6135611E28B}"/>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defTabSz="914400"/>
            <a:r>
              <a:rPr lang="en-US" sz="4000" kern="1200" dirty="0">
                <a:solidFill>
                  <a:srgbClr val="FFFFFF"/>
                </a:solidFill>
                <a:latin typeface="+mj-lt"/>
                <a:ea typeface="+mj-ea"/>
                <a:cs typeface="+mj-cs"/>
              </a:rPr>
              <a:t>Joint Agreement</a:t>
            </a:r>
          </a:p>
        </p:txBody>
      </p:sp>
      <p:sp>
        <p:nvSpPr>
          <p:cNvPr id="5" name="Rectangle 4">
            <a:extLst>
              <a:ext uri="{FF2B5EF4-FFF2-40B4-BE49-F238E27FC236}">
                <a16:creationId xmlns:a16="http://schemas.microsoft.com/office/drawing/2014/main" id="{62DCE3A9-3346-4676-B9A2-F0C7B8CE9E8D}"/>
              </a:ext>
            </a:extLst>
          </p:cNvPr>
          <p:cNvSpPr/>
          <p:nvPr/>
        </p:nvSpPr>
        <p:spPr>
          <a:xfrm>
            <a:off x="304800" y="2055813"/>
            <a:ext cx="8210550" cy="4121149"/>
          </a:xfrm>
          <a:prstGeom prst="rect">
            <a:avLst/>
          </a:prstGeom>
        </p:spPr>
        <p:txBody>
          <a:bodyPr vert="horz" lIns="91440" tIns="45720" rIns="91440" bIns="45720" rtlCol="0">
            <a:normAutofit fontScale="92500"/>
          </a:bodyPr>
          <a:lstStyle/>
          <a:p>
            <a:pPr marL="285750" indent="-228600">
              <a:lnSpc>
                <a:spcPct val="90000"/>
              </a:lnSpc>
              <a:spcAft>
                <a:spcPts val="600"/>
              </a:spcAf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28600">
              <a:lnSpc>
                <a:spcPct val="9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The governing bodies of two or more city or county boards of education, or any combination of two or more city or county boards of education, counties, municipalities, or instrumentalities thereof, may provide, by joint agreement, for the purchase of labor, services, or work, or for the purchase or lease of materials, equipment, supplies, or other personal property for use by their respective agencies. </a:t>
            </a:r>
          </a:p>
          <a:p>
            <a:pPr marL="285750" indent="-228600">
              <a:lnSpc>
                <a:spcPct val="9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Each governing body must approve joint purchasing agreement and details by resolution.</a:t>
            </a:r>
          </a:p>
          <a:p>
            <a:pPr marL="285750" indent="-228600">
              <a:lnSpc>
                <a:spcPct val="90000"/>
              </a:lnSpc>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 Joint Purchasing Agent may be designated.</a:t>
            </a:r>
          </a:p>
          <a:p>
            <a:pPr marL="57150">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b="1" dirty="0"/>
              <a:t> §</a:t>
            </a:r>
            <a:r>
              <a:rPr lang="en-US" sz="1600" u="sng" dirty="0"/>
              <a:t> 16-13B-1(c )</a:t>
            </a: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FC3B458-A390-4328-B574-2282F52D83B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233E1325-5FE1-4A49-845F-69EDCECA040D}" type="slidenum">
              <a:rPr lang="en-US" sz="1200" smtClean="0"/>
              <a:pPr>
                <a:spcAft>
                  <a:spcPts val="600"/>
                </a:spcAft>
              </a:pPr>
              <a:t>18</a:t>
            </a:fld>
            <a:endParaRPr lang="en-US" sz="1200"/>
          </a:p>
        </p:txBody>
      </p:sp>
    </p:spTree>
    <p:extLst>
      <p:ext uri="{BB962C8B-B14F-4D97-AF65-F5344CB8AC3E}">
        <p14:creationId xmlns:p14="http://schemas.microsoft.com/office/powerpoint/2010/main" val="1352125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F9C4326-9D8A-4E66-A639-0C1E566BE27B}"/>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Bid Process </a:t>
            </a:r>
          </a:p>
        </p:txBody>
      </p:sp>
      <p:sp>
        <p:nvSpPr>
          <p:cNvPr id="4" name="Content Placeholder 3">
            <a:extLst>
              <a:ext uri="{FF2B5EF4-FFF2-40B4-BE49-F238E27FC236}">
                <a16:creationId xmlns:a16="http://schemas.microsoft.com/office/drawing/2014/main" id="{A7FB0D11-D869-421B-A2E1-5D9992FE2C29}"/>
              </a:ext>
            </a:extLst>
          </p:cNvPr>
          <p:cNvSpPr>
            <a:spLocks noGrp="1"/>
          </p:cNvSpPr>
          <p:nvPr>
            <p:ph idx="1"/>
          </p:nvPr>
        </p:nvSpPr>
        <p:spPr>
          <a:xfrm>
            <a:off x="381000" y="2055813"/>
            <a:ext cx="8134350" cy="4121149"/>
          </a:xfrm>
        </p:spPr>
        <p:txBody>
          <a:bodyPr>
            <a:normAutofit lnSpcReduction="10000"/>
          </a:bodyPr>
          <a:lstStyle/>
          <a:p>
            <a:pPr marL="109728" indent="0">
              <a:buNone/>
            </a:pPr>
            <a:endParaRPr lang="en-US" sz="18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Determination of goods or services that need to be bid.</a:t>
            </a:r>
          </a:p>
          <a:p>
            <a:r>
              <a:rPr lang="en-US" sz="2200" dirty="0">
                <a:latin typeface="Calibri" panose="020F0502020204030204" pitchFamily="34" charset="0"/>
                <a:cs typeface="Calibri" panose="020F0502020204030204" pitchFamily="34" charset="0"/>
              </a:rPr>
              <a:t>Develop timeline/specifications.</a:t>
            </a:r>
          </a:p>
          <a:p>
            <a:r>
              <a:rPr lang="en-US" sz="2200" dirty="0">
                <a:latin typeface="Calibri" panose="020F0502020204030204" pitchFamily="34" charset="0"/>
                <a:cs typeface="Calibri" panose="020F0502020204030204" pitchFamily="34" charset="0"/>
              </a:rPr>
              <a:t>Advertise and send bid packets to vendor list.</a:t>
            </a:r>
          </a:p>
          <a:p>
            <a:pPr lvl="1"/>
            <a:r>
              <a:rPr lang="en-US" sz="2200" dirty="0">
                <a:latin typeface="Calibri" panose="020F0502020204030204" pitchFamily="34" charset="0"/>
                <a:cs typeface="Calibri" panose="020F0502020204030204" pitchFamily="34" charset="0"/>
              </a:rPr>
              <a:t>Bid document/specifications, bid date, time and location.</a:t>
            </a:r>
          </a:p>
          <a:p>
            <a:r>
              <a:rPr lang="en-US" sz="2200" dirty="0">
                <a:latin typeface="Calibri" panose="020F0502020204030204" pitchFamily="34" charset="0"/>
                <a:cs typeface="Calibri" panose="020F0502020204030204" pitchFamily="34" charset="0"/>
              </a:rPr>
              <a:t>Pre-bid conference</a:t>
            </a:r>
          </a:p>
          <a:p>
            <a:pPr lvl="1"/>
            <a:r>
              <a:rPr lang="en-US" sz="2200" dirty="0">
                <a:latin typeface="Calibri" panose="020F0502020204030204" pitchFamily="34" charset="0"/>
                <a:cs typeface="Calibri" panose="020F0502020204030204" pitchFamily="34" charset="0"/>
              </a:rPr>
              <a:t>Send out bid addendum if needed.</a:t>
            </a:r>
          </a:p>
          <a:p>
            <a:r>
              <a:rPr lang="en-US" sz="2200" dirty="0">
                <a:latin typeface="Calibri" panose="020F0502020204030204" pitchFamily="34" charset="0"/>
                <a:cs typeface="Calibri" panose="020F0502020204030204" pitchFamily="34" charset="0"/>
              </a:rPr>
              <a:t>Accept sealed bids at date/time/ location as specified.</a:t>
            </a:r>
          </a:p>
          <a:p>
            <a:r>
              <a:rPr lang="en-US" sz="2200" dirty="0">
                <a:latin typeface="Calibri" panose="020F0502020204030204" pitchFamily="34" charset="0"/>
                <a:cs typeface="Calibri" panose="020F0502020204030204" pitchFamily="34" charset="0"/>
              </a:rPr>
              <a:t>Open bids in public. </a:t>
            </a:r>
          </a:p>
          <a:p>
            <a:r>
              <a:rPr lang="en-US" sz="2200" dirty="0">
                <a:latin typeface="Calibri" panose="020F0502020204030204" pitchFamily="34" charset="0"/>
                <a:cs typeface="Calibri" panose="020F0502020204030204" pitchFamily="34" charset="0"/>
              </a:rPr>
              <a:t>Evaluate bid to determine low responsible bidder.</a:t>
            </a:r>
          </a:p>
          <a:p>
            <a:r>
              <a:rPr lang="en-US" sz="2200" dirty="0">
                <a:latin typeface="Calibri" panose="020F0502020204030204" pitchFamily="34" charset="0"/>
                <a:cs typeface="Calibri" panose="020F0502020204030204" pitchFamily="34" charset="0"/>
              </a:rPr>
              <a:t>Board approves bid/award contract. </a:t>
            </a:r>
          </a:p>
          <a:p>
            <a:pPr lvl="1"/>
            <a:endParaRPr lang="en-US"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217A2471-577D-4992-A735-2FBCCD0C7397}"/>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19</a:t>
            </a:fld>
            <a:endParaRPr lang="en-US"/>
          </a:p>
        </p:txBody>
      </p:sp>
    </p:spTree>
    <p:extLst>
      <p:ext uri="{BB962C8B-B14F-4D97-AF65-F5344CB8AC3E}">
        <p14:creationId xmlns:p14="http://schemas.microsoft.com/office/powerpoint/2010/main" val="561234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168"/>
            <a:ext cx="7886700" cy="1325563"/>
          </a:xfrm>
        </p:spPr>
        <p:txBody>
          <a:bodyPr>
            <a:normAutofit fontScale="90000"/>
          </a:bodyPr>
          <a:lstStyle/>
          <a:p>
            <a:pPr algn="ctr"/>
            <a:br>
              <a:rPr lang="en-US" sz="2800" dirty="0">
                <a:solidFill>
                  <a:srgbClr val="FFFFFF"/>
                </a:solidFill>
                <a:latin typeface="Calibri" panose="020F0502020204030204" pitchFamily="34" charset="0"/>
                <a:cs typeface="Calibri" panose="020F0502020204030204" pitchFamily="34" charset="0"/>
              </a:rPr>
            </a:br>
            <a:r>
              <a:rPr lang="en-US" sz="4000" dirty="0">
                <a:solidFill>
                  <a:srgbClr val="FFFFFF"/>
                </a:solidFill>
                <a:latin typeface="Calibri" panose="020F0502020204030204" pitchFamily="34" charset="0"/>
                <a:cs typeface="Calibri" panose="020F0502020204030204" pitchFamily="34" charset="0"/>
              </a:rPr>
              <a:t> </a:t>
            </a:r>
            <a:r>
              <a:rPr lang="en-US" sz="4000" dirty="0">
                <a:solidFill>
                  <a:srgbClr val="FFFFFF"/>
                </a:solidFill>
                <a:cs typeface="Calibri" panose="020F0502020204030204" pitchFamily="34" charset="0"/>
              </a:rPr>
              <a:t>Superintendent’s Finance Training</a:t>
            </a:r>
            <a:br>
              <a:rPr lang="en-US" sz="2800" dirty="0">
                <a:solidFill>
                  <a:srgbClr val="FFFFFF"/>
                </a:solidFill>
              </a:rPr>
            </a:br>
            <a:endParaRPr lang="en-US" sz="2800" dirty="0">
              <a:solidFill>
                <a:srgbClr val="FFFFFF"/>
              </a:solidFill>
            </a:endParaRPr>
          </a:p>
        </p:txBody>
      </p:sp>
      <p:sp>
        <p:nvSpPr>
          <p:cNvPr id="3" name="Content Placeholder 2"/>
          <p:cNvSpPr>
            <a:spLocks noGrp="1"/>
          </p:cNvSpPr>
          <p:nvPr>
            <p:ph idx="1"/>
          </p:nvPr>
        </p:nvSpPr>
        <p:spPr>
          <a:xfrm>
            <a:off x="628650" y="2391568"/>
            <a:ext cx="7886700" cy="3785394"/>
          </a:xfrm>
        </p:spPr>
        <p:txBody>
          <a:bodyPr anchor="ctr">
            <a:normAutofit/>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Contracts/Purchasing </a:t>
            </a:r>
          </a:p>
          <a:p>
            <a:r>
              <a:rPr lang="en-US" dirty="0">
                <a:latin typeface="Calibri" panose="020F0502020204030204" pitchFamily="34" charset="0"/>
                <a:cs typeface="Calibri" panose="020F0502020204030204" pitchFamily="34" charset="0"/>
              </a:rPr>
              <a:t>Superintendent and the CSFO</a:t>
            </a:r>
          </a:p>
          <a:p>
            <a:r>
              <a:rPr lang="en-US" dirty="0">
                <a:latin typeface="Calibri" panose="020F0502020204030204" pitchFamily="34" charset="0"/>
                <a:cs typeface="Calibri" panose="020F0502020204030204" pitchFamily="34" charset="0"/>
              </a:rPr>
              <a:t>Understanding Your Financials</a:t>
            </a:r>
          </a:p>
          <a:p>
            <a:pPr lvl="1"/>
            <a:r>
              <a:rPr lang="en-US" sz="2100" dirty="0">
                <a:latin typeface="Calibri" panose="020F0502020204030204" pitchFamily="34" charset="0"/>
                <a:cs typeface="Calibri" panose="020F0502020204030204" pitchFamily="34" charset="0"/>
              </a:rPr>
              <a:t>LEA Financial Reports</a:t>
            </a:r>
          </a:p>
          <a:p>
            <a:pPr lvl="1"/>
            <a:r>
              <a:rPr lang="en-US" sz="2100" dirty="0">
                <a:latin typeface="Calibri" panose="020F0502020204030204" pitchFamily="34" charset="0"/>
                <a:cs typeface="Calibri" panose="020F0502020204030204" pitchFamily="34" charset="0"/>
              </a:rPr>
              <a:t>Audits of BOE’s</a:t>
            </a:r>
          </a:p>
          <a:p>
            <a:pPr lvl="1"/>
            <a:r>
              <a:rPr lang="en-US" sz="2100" dirty="0">
                <a:latin typeface="Calibri" panose="020F0502020204030204" pitchFamily="34" charset="0"/>
                <a:cs typeface="Calibri" panose="020F0502020204030204" pitchFamily="34" charset="0"/>
              </a:rPr>
              <a:t>Activity Funds/Parent Support Organizations</a:t>
            </a:r>
          </a:p>
          <a:p>
            <a:pPr lvl="1"/>
            <a:endParaRPr lang="en-US" sz="21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6F50005A-DA1C-44DD-B514-A4B75F3D2FDF}"/>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a:pPr>
                <a:spcAft>
                  <a:spcPts val="600"/>
                </a:spcAft>
              </a:pPr>
              <a:t>2</a:t>
            </a:fld>
            <a:endParaRPr lang="en-US"/>
          </a:p>
        </p:txBody>
      </p:sp>
    </p:spTree>
    <p:extLst>
      <p:ext uri="{BB962C8B-B14F-4D97-AF65-F5344CB8AC3E}">
        <p14:creationId xmlns:p14="http://schemas.microsoft.com/office/powerpoint/2010/main" val="2147041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Documentation of Results:</a:t>
            </a:r>
          </a:p>
        </p:txBody>
      </p:sp>
      <p:sp>
        <p:nvSpPr>
          <p:cNvPr id="3" name="Content Placeholder 2"/>
          <p:cNvSpPr>
            <a:spLocks noGrp="1"/>
          </p:cNvSpPr>
          <p:nvPr>
            <p:ph idx="1"/>
          </p:nvPr>
        </p:nvSpPr>
        <p:spPr>
          <a:xfrm>
            <a:off x="628650" y="2438400"/>
            <a:ext cx="7886700" cy="3738562"/>
          </a:xfrm>
        </p:spPr>
        <p:txBody>
          <a:bodyPr>
            <a:normAutofit/>
          </a:bodyPr>
          <a:lstStyle/>
          <a:p>
            <a:pPr marL="477441" lvl="2" indent="-342900"/>
            <a:r>
              <a:rPr lang="en-US" sz="2200" dirty="0">
                <a:latin typeface="Calibri" panose="020F0502020204030204" pitchFamily="34" charset="0"/>
                <a:cs typeface="Calibri" panose="020F0502020204030204" pitchFamily="34" charset="0"/>
              </a:rPr>
              <a:t>To whom bid was awarded</a:t>
            </a:r>
          </a:p>
          <a:p>
            <a:pPr marL="477441" lvl="2" indent="-342900"/>
            <a:r>
              <a:rPr lang="en-US" sz="2200" dirty="0">
                <a:latin typeface="Calibri" panose="020F0502020204030204" pitchFamily="34" charset="0"/>
                <a:cs typeface="Calibri" panose="020F0502020204030204" pitchFamily="34" charset="0"/>
              </a:rPr>
              <a:t>Reasons for not awarding to the lowest bidder (if applicable) </a:t>
            </a:r>
          </a:p>
          <a:p>
            <a:pPr marL="477441" lvl="2" indent="-342900"/>
            <a:r>
              <a:rPr lang="en-US" sz="2200" dirty="0">
                <a:latin typeface="Calibri" panose="020F0502020204030204" pitchFamily="34" charset="0"/>
                <a:cs typeface="Calibri" panose="020F0502020204030204" pitchFamily="34" charset="0"/>
              </a:rPr>
              <a:t>Bid file shall be open for public inspection</a:t>
            </a:r>
          </a:p>
          <a:p>
            <a:pPr marL="477441" lvl="2" indent="-342900">
              <a:buFont typeface="Wingdings" panose="05000000000000000000" pitchFamily="2" charset="2"/>
              <a:buChar char="q"/>
            </a:pPr>
            <a:endParaRPr lang="en-US" sz="2200" dirty="0">
              <a:latin typeface="Calibri" panose="020F0502020204030204" pitchFamily="34" charset="0"/>
              <a:cs typeface="Calibri" panose="020F0502020204030204" pitchFamily="34" charset="0"/>
            </a:endParaRPr>
          </a:p>
          <a:p>
            <a:pPr marL="0" lvl="2" indent="0">
              <a:buNone/>
            </a:pPr>
            <a:r>
              <a:rPr lang="en-US" sz="2200" dirty="0">
                <a:latin typeface="Calibri" panose="020F0502020204030204" pitchFamily="34" charset="0"/>
                <a:cs typeface="Calibri" panose="020F0502020204030204" pitchFamily="34" charset="0"/>
              </a:rPr>
              <a:t> </a:t>
            </a:r>
            <a:r>
              <a:rPr lang="en-US" sz="2200" b="1" dirty="0">
                <a:latin typeface="Garamond" panose="02020404030301010803" pitchFamily="18" charset="0"/>
              </a:rPr>
              <a:t>§ </a:t>
            </a:r>
            <a:r>
              <a:rPr lang="en-US" sz="2200" dirty="0">
                <a:latin typeface="Calibri" panose="020F0502020204030204" pitchFamily="34" charset="0"/>
                <a:cs typeface="Calibri" panose="020F0502020204030204" pitchFamily="34" charset="0"/>
              </a:rPr>
              <a:t>16-13B-7(e), </a:t>
            </a:r>
            <a:r>
              <a:rPr lang="en-US" sz="2200" i="1" dirty="0">
                <a:latin typeface="Calibri" panose="020F0502020204030204" pitchFamily="34" charset="0"/>
                <a:cs typeface="Calibri" panose="020F0502020204030204" pitchFamily="34" charset="0"/>
              </a:rPr>
              <a:t>Ala. Code </a:t>
            </a:r>
            <a:r>
              <a:rPr lang="en-US" sz="2200" dirty="0">
                <a:latin typeface="Calibri" panose="020F0502020204030204" pitchFamily="34" charset="0"/>
                <a:cs typeface="Calibri" panose="020F0502020204030204" pitchFamily="34" charset="0"/>
              </a:rPr>
              <a:t>1975 </a:t>
            </a:r>
          </a:p>
          <a:p>
            <a:pPr marL="477441" lvl="2" indent="-342900">
              <a:buFont typeface="Wingdings" panose="05000000000000000000" pitchFamily="2" charset="2"/>
              <a:buChar char="q"/>
            </a:pPr>
            <a:endParaRPr lang="en-US" sz="2300" b="1" dirty="0">
              <a:latin typeface="Garamond" panose="02020404030301010803" pitchFamily="18" charset="0"/>
            </a:endParaRPr>
          </a:p>
          <a:p>
            <a:pPr marL="134541" lvl="2" indent="0">
              <a:buNone/>
            </a:pPr>
            <a:r>
              <a:rPr lang="en-US" sz="2300" b="1" dirty="0">
                <a:latin typeface="Garamond" panose="02020404030301010803" pitchFamily="18" charset="0"/>
              </a:rPr>
              <a:t> </a:t>
            </a:r>
          </a:p>
          <a:p>
            <a:pPr marL="477441" lvl="2" indent="-342900">
              <a:buFont typeface="Wingdings" panose="05000000000000000000" pitchFamily="2" charset="2"/>
              <a:buChar char="q"/>
            </a:pPr>
            <a:endParaRPr lang="en-US" sz="2300" b="1" dirty="0">
              <a:latin typeface="Garamond" panose="02020404030301010803" pitchFamily="18" charset="0"/>
            </a:endParaRPr>
          </a:p>
        </p:txBody>
      </p:sp>
    </p:spTree>
    <p:extLst>
      <p:ext uri="{BB962C8B-B14F-4D97-AF65-F5344CB8AC3E}">
        <p14:creationId xmlns:p14="http://schemas.microsoft.com/office/powerpoint/2010/main" val="1812139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077D0-2A13-65FE-E983-54E764E19A44}"/>
              </a:ext>
            </a:extLst>
          </p:cNvPr>
          <p:cNvSpPr>
            <a:spLocks noGrp="1"/>
          </p:cNvSpPr>
          <p:nvPr>
            <p:ph type="title"/>
          </p:nvPr>
        </p:nvSpPr>
        <p:spPr>
          <a:xfrm>
            <a:off x="628650" y="365125"/>
            <a:ext cx="7886700" cy="1325563"/>
          </a:xfrm>
        </p:spPr>
        <p:txBody>
          <a:bodyPr>
            <a:normAutofit/>
          </a:bodyPr>
          <a:lstStyle/>
          <a:p>
            <a:pPr marL="0" indent="0"/>
            <a:r>
              <a:rPr lang="en-US" sz="2800" b="1" u="sng" dirty="0">
                <a:solidFill>
                  <a:srgbClr val="FFFFFF"/>
                </a:solidFill>
                <a:cs typeface="Calibri" panose="020F0502020204030204" pitchFamily="34" charset="0"/>
              </a:rPr>
              <a:t>Section 16-13B-2</a:t>
            </a:r>
            <a:br>
              <a:rPr lang="en-US" sz="2800" dirty="0">
                <a:solidFill>
                  <a:srgbClr val="FFFFFF"/>
                </a:solidFill>
                <a:cs typeface="Calibri" panose="020F0502020204030204" pitchFamily="34" charset="0"/>
              </a:rPr>
            </a:br>
            <a:r>
              <a:rPr lang="en-US" sz="2800" b="1" dirty="0">
                <a:solidFill>
                  <a:srgbClr val="FFFFFF"/>
                </a:solidFill>
                <a:cs typeface="Calibri" panose="020F0502020204030204" pitchFamily="34" charset="0"/>
              </a:rPr>
              <a:t>Exceptions to competitive bidding requirements.</a:t>
            </a:r>
            <a:endParaRPr lang="en-US" sz="2800" dirty="0">
              <a:solidFill>
                <a:srgbClr val="FFFFFF"/>
              </a:solidFill>
            </a:endParaRPr>
          </a:p>
        </p:txBody>
      </p:sp>
      <p:sp>
        <p:nvSpPr>
          <p:cNvPr id="3" name="Content Placeholder 2">
            <a:extLst>
              <a:ext uri="{FF2B5EF4-FFF2-40B4-BE49-F238E27FC236}">
                <a16:creationId xmlns:a16="http://schemas.microsoft.com/office/drawing/2014/main" id="{B1C5F828-A328-4692-8FB0-71455482B8A7}"/>
              </a:ext>
            </a:extLst>
          </p:cNvPr>
          <p:cNvSpPr>
            <a:spLocks noGrp="1"/>
          </p:cNvSpPr>
          <p:nvPr>
            <p:ph idx="1"/>
          </p:nvPr>
        </p:nvSpPr>
        <p:spPr>
          <a:xfrm>
            <a:off x="628650" y="2438400"/>
            <a:ext cx="7886700" cy="3738562"/>
          </a:xfrm>
        </p:spPr>
        <p:txBody>
          <a:bodyPr>
            <a:normAutofit/>
          </a:bodyPr>
          <a:lstStyle/>
          <a:p>
            <a:pPr marL="0" indent="0">
              <a:buNone/>
            </a:pPr>
            <a:r>
              <a:rPr lang="en-US" sz="1400" b="1" u="sng" dirty="0">
                <a:latin typeface="Calibri" panose="020F0502020204030204" pitchFamily="34" charset="0"/>
                <a:cs typeface="Calibri" panose="020F0502020204030204" pitchFamily="34" charset="0"/>
              </a:rPr>
              <a:t>Section 16-13B-2</a:t>
            </a:r>
            <a:endParaRPr lang="en-US" sz="1400" dirty="0">
              <a:latin typeface="Calibri" panose="020F0502020204030204" pitchFamily="34" charset="0"/>
              <a:cs typeface="Calibri" panose="020F0502020204030204" pitchFamily="34" charset="0"/>
            </a:endParaRPr>
          </a:p>
          <a:p>
            <a:pPr marL="0" indent="0">
              <a:buNone/>
            </a:pPr>
            <a:r>
              <a:rPr lang="en-US" sz="1400" b="1" dirty="0">
                <a:latin typeface="Calibri" panose="020F0502020204030204" pitchFamily="34" charset="0"/>
                <a:cs typeface="Calibri" panose="020F0502020204030204" pitchFamily="34" charset="0"/>
              </a:rPr>
              <a:t>Exceptions to competitive bidding requirements.</a:t>
            </a:r>
            <a:endParaRPr lang="en-US" sz="1400" dirty="0">
              <a:latin typeface="Calibri" panose="020F0502020204030204" pitchFamily="34" charset="0"/>
              <a:cs typeface="Calibri" panose="020F0502020204030204" pitchFamily="34" charset="0"/>
            </a:endParaRPr>
          </a:p>
          <a:p>
            <a:pPr marL="109728" indent="0">
              <a:buNone/>
            </a:pPr>
            <a:r>
              <a:rPr lang="en-US" sz="1400" dirty="0">
                <a:latin typeface="Calibri" panose="020F0502020204030204" pitchFamily="34" charset="0"/>
                <a:cs typeface="Calibri" panose="020F0502020204030204" pitchFamily="34" charset="0"/>
              </a:rPr>
              <a:t>(a) Competitive bids shall not be required for </a:t>
            </a:r>
            <a:r>
              <a:rPr lang="en-US" sz="1400" b="1" u="sng" dirty="0">
                <a:latin typeface="Calibri" panose="020F0502020204030204" pitchFamily="34" charset="0"/>
                <a:cs typeface="Calibri" panose="020F0502020204030204" pitchFamily="34" charset="0"/>
              </a:rPr>
              <a:t>utility services </a:t>
            </a:r>
            <a:r>
              <a:rPr lang="en-US" sz="1400" dirty="0">
                <a:latin typeface="Calibri" panose="020F0502020204030204" pitchFamily="34" charset="0"/>
                <a:cs typeface="Calibri" panose="020F0502020204030204" pitchFamily="34" charset="0"/>
              </a:rPr>
              <a:t>for county or city boards of education, the rates for which are fixed by law, regulation, or ordinance, and the competitive bidding requirements of this chapter shall not apply to: </a:t>
            </a:r>
          </a:p>
          <a:p>
            <a:pPr marL="109728" indent="0">
              <a:buNone/>
            </a:pPr>
            <a:r>
              <a:rPr lang="en-US" sz="1400" dirty="0">
                <a:latin typeface="Calibri" panose="020F0502020204030204" pitchFamily="34" charset="0"/>
                <a:cs typeface="Calibri" panose="020F0502020204030204" pitchFamily="34" charset="0"/>
              </a:rPr>
              <a:t>(1) The purchase of </a:t>
            </a:r>
            <a:r>
              <a:rPr lang="en-US" sz="1400" b="1" u="sng" dirty="0">
                <a:latin typeface="Calibri" panose="020F0502020204030204" pitchFamily="34" charset="0"/>
                <a:cs typeface="Calibri" panose="020F0502020204030204" pitchFamily="34" charset="0"/>
              </a:rPr>
              <a:t>insurance</a:t>
            </a:r>
            <a:r>
              <a:rPr lang="en-US" sz="1400" dirty="0">
                <a:latin typeface="Calibri" panose="020F0502020204030204" pitchFamily="34" charset="0"/>
                <a:cs typeface="Calibri" panose="020F0502020204030204" pitchFamily="34" charset="0"/>
              </a:rPr>
              <a:t>.</a:t>
            </a:r>
          </a:p>
          <a:p>
            <a:pPr marL="109728" indent="0">
              <a:buNone/>
            </a:pPr>
            <a:r>
              <a:rPr lang="en-US" sz="1400" dirty="0">
                <a:latin typeface="Calibri" panose="020F0502020204030204" pitchFamily="34" charset="0"/>
                <a:cs typeface="Calibri" panose="020F0502020204030204" pitchFamily="34" charset="0"/>
              </a:rPr>
              <a:t>(2) Contracts for securing services of attorneys, physicians, architects, teachers, superintendents of construction, artists, appraisers, engineers, consultants, certified public accountants, public accountants, or other individuals possessing a high degree of </a:t>
            </a:r>
            <a:r>
              <a:rPr lang="en-US" sz="1400" b="1" dirty="0">
                <a:latin typeface="Calibri" panose="020F0502020204030204" pitchFamily="34" charset="0"/>
                <a:cs typeface="Calibri" panose="020F0502020204030204" pitchFamily="34" charset="0"/>
              </a:rPr>
              <a:t>professional skill </a:t>
            </a:r>
            <a:r>
              <a:rPr lang="en-US" sz="1400" dirty="0">
                <a:latin typeface="Calibri" panose="020F0502020204030204" pitchFamily="34" charset="0"/>
                <a:cs typeface="Calibri" panose="020F0502020204030204" pitchFamily="34" charset="0"/>
              </a:rPr>
              <a:t>where the personality of the individual plays a decisive part.</a:t>
            </a:r>
          </a:p>
          <a:p>
            <a:pPr marL="109728" indent="0">
              <a:buNone/>
            </a:pPr>
            <a:r>
              <a:rPr lang="en-US" sz="1400" dirty="0">
                <a:latin typeface="Calibri" panose="020F0502020204030204" pitchFamily="34" charset="0"/>
                <a:cs typeface="Calibri" panose="020F0502020204030204" pitchFamily="34" charset="0"/>
              </a:rPr>
              <a:t>(3) Contracts of employment in the regular civil service.</a:t>
            </a:r>
          </a:p>
          <a:p>
            <a:pPr marL="109728" indent="0">
              <a:buNone/>
            </a:pPr>
            <a:r>
              <a:rPr lang="en-US" sz="1400" dirty="0">
                <a:latin typeface="Calibri" panose="020F0502020204030204" pitchFamily="34" charset="0"/>
                <a:cs typeface="Calibri" panose="020F0502020204030204" pitchFamily="34" charset="0"/>
              </a:rPr>
              <a:t>(4) Contracts for fiscal or financial advice or services.</a:t>
            </a:r>
          </a:p>
          <a:p>
            <a:pPr marL="109728" indent="0">
              <a:buNone/>
            </a:pPr>
            <a:r>
              <a:rPr lang="en-US" sz="1400" dirty="0">
                <a:latin typeface="Calibri" panose="020F0502020204030204" pitchFamily="34" charset="0"/>
                <a:cs typeface="Calibri" panose="020F0502020204030204" pitchFamily="34" charset="0"/>
              </a:rPr>
              <a:t>(5) Purchases of products made or manufactured by the blind or visually handicapped under the direction or supervision of the </a:t>
            </a:r>
            <a:r>
              <a:rPr lang="en-US" sz="1400" b="1" dirty="0">
                <a:latin typeface="Calibri" panose="020F0502020204030204" pitchFamily="34" charset="0"/>
                <a:cs typeface="Calibri" panose="020F0502020204030204" pitchFamily="34" charset="0"/>
              </a:rPr>
              <a:t>Alabama Institute for Deaf and Blind</a:t>
            </a:r>
            <a:r>
              <a:rPr lang="en-US" sz="1400" dirty="0">
                <a:latin typeface="Calibri" panose="020F0502020204030204" pitchFamily="34" charset="0"/>
                <a:cs typeface="Calibri" panose="020F0502020204030204" pitchFamily="34" charset="0"/>
              </a:rPr>
              <a:t> in accordance with Sections 21-2-1 to 21-2-4, inclusive.</a:t>
            </a:r>
          </a:p>
          <a:p>
            <a:pPr marL="0" indent="0">
              <a:buNone/>
            </a:pPr>
            <a:endParaRPr lang="en-US" sz="1400" dirty="0"/>
          </a:p>
        </p:txBody>
      </p:sp>
      <p:sp>
        <p:nvSpPr>
          <p:cNvPr id="4" name="Slide Number Placeholder 3">
            <a:extLst>
              <a:ext uri="{FF2B5EF4-FFF2-40B4-BE49-F238E27FC236}">
                <a16:creationId xmlns:a16="http://schemas.microsoft.com/office/drawing/2014/main" id="{E59785A1-DD15-4EBF-A993-B7E555362CAF}"/>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21</a:t>
            </a:fld>
            <a:endParaRPr lang="en-US" dirty="0"/>
          </a:p>
        </p:txBody>
      </p:sp>
    </p:spTree>
    <p:extLst>
      <p:ext uri="{BB962C8B-B14F-4D97-AF65-F5344CB8AC3E}">
        <p14:creationId xmlns:p14="http://schemas.microsoft.com/office/powerpoint/2010/main" val="193273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3F8F0-D435-0DC9-2115-FC465551E2DD}"/>
              </a:ext>
            </a:extLst>
          </p:cNvPr>
          <p:cNvSpPr>
            <a:spLocks noGrp="1"/>
          </p:cNvSpPr>
          <p:nvPr>
            <p:ph type="title"/>
          </p:nvPr>
        </p:nvSpPr>
        <p:spPr>
          <a:xfrm>
            <a:off x="628650" y="365125"/>
            <a:ext cx="7886700" cy="1325563"/>
          </a:xfrm>
        </p:spPr>
        <p:txBody>
          <a:bodyPr>
            <a:normAutofit/>
          </a:bodyPr>
          <a:lstStyle/>
          <a:p>
            <a:r>
              <a:rPr lang="en-US" sz="2800" b="1" u="sng" dirty="0">
                <a:solidFill>
                  <a:srgbClr val="FFFFFF"/>
                </a:solidFill>
                <a:cs typeface="Calibri" panose="020F0502020204030204" pitchFamily="34" charset="0"/>
              </a:rPr>
              <a:t>Section 16-13B-2</a:t>
            </a:r>
            <a:br>
              <a:rPr lang="en-US" sz="2800" dirty="0">
                <a:solidFill>
                  <a:srgbClr val="FFFFFF"/>
                </a:solidFill>
                <a:cs typeface="Calibri" panose="020F0502020204030204" pitchFamily="34" charset="0"/>
              </a:rPr>
            </a:br>
            <a:r>
              <a:rPr lang="en-US" sz="2800" b="1" dirty="0">
                <a:solidFill>
                  <a:srgbClr val="FFFFFF"/>
                </a:solidFill>
                <a:cs typeface="Calibri" panose="020F0502020204030204" pitchFamily="34" charset="0"/>
              </a:rPr>
              <a:t>Exceptions to competitive bidding requirements.</a:t>
            </a:r>
            <a:endParaRPr lang="en-US" sz="2800" dirty="0">
              <a:solidFill>
                <a:srgbClr val="FFFFFF"/>
              </a:solidFill>
            </a:endParaRPr>
          </a:p>
        </p:txBody>
      </p:sp>
      <p:sp>
        <p:nvSpPr>
          <p:cNvPr id="3" name="Content Placeholder 2">
            <a:extLst>
              <a:ext uri="{FF2B5EF4-FFF2-40B4-BE49-F238E27FC236}">
                <a16:creationId xmlns:a16="http://schemas.microsoft.com/office/drawing/2014/main" id="{5859BE88-945B-4F7A-9F68-C17196B54498}"/>
              </a:ext>
            </a:extLst>
          </p:cNvPr>
          <p:cNvSpPr>
            <a:spLocks noGrp="1"/>
          </p:cNvSpPr>
          <p:nvPr>
            <p:ph idx="1"/>
          </p:nvPr>
        </p:nvSpPr>
        <p:spPr>
          <a:xfrm>
            <a:off x="628650" y="2438400"/>
            <a:ext cx="7886700" cy="3738562"/>
          </a:xfrm>
        </p:spPr>
        <p:txBody>
          <a:bodyPr>
            <a:normAutofit lnSpcReduction="10000"/>
          </a:bodyPr>
          <a:lstStyle/>
          <a:p>
            <a:pPr marL="0" indent="0">
              <a:buNone/>
            </a:pPr>
            <a:r>
              <a:rPr lang="en-US" sz="1300" b="1" u="sng" dirty="0">
                <a:latin typeface="Calibri" panose="020F0502020204030204" pitchFamily="34" charset="0"/>
                <a:cs typeface="Calibri" panose="020F0502020204030204" pitchFamily="34" charset="0"/>
              </a:rPr>
              <a:t>Section 16-13B-2</a:t>
            </a:r>
            <a:endParaRPr lang="en-US" sz="1300" dirty="0">
              <a:latin typeface="Calibri" panose="020F0502020204030204" pitchFamily="34" charset="0"/>
              <a:cs typeface="Calibri" panose="020F0502020204030204" pitchFamily="34" charset="0"/>
            </a:endParaRPr>
          </a:p>
          <a:p>
            <a:pPr marL="0" indent="0">
              <a:buNone/>
            </a:pPr>
            <a:r>
              <a:rPr lang="en-US" sz="1300" b="1" dirty="0">
                <a:latin typeface="Calibri" panose="020F0502020204030204" pitchFamily="34" charset="0"/>
                <a:cs typeface="Calibri" panose="020F0502020204030204" pitchFamily="34" charset="0"/>
              </a:rPr>
              <a:t>Exceptions to competitive bidding requirements.</a:t>
            </a:r>
            <a:endParaRPr lang="en-US" sz="1300" dirty="0">
              <a:latin typeface="Calibri" panose="020F0502020204030204" pitchFamily="34" charset="0"/>
              <a:cs typeface="Calibri" panose="020F0502020204030204" pitchFamily="34" charset="0"/>
            </a:endParaRPr>
          </a:p>
          <a:p>
            <a:pPr marL="109728" indent="0">
              <a:buNone/>
            </a:pPr>
            <a:r>
              <a:rPr lang="en-US" sz="1300" dirty="0">
                <a:latin typeface="Calibri" panose="020F0502020204030204" pitchFamily="34" charset="0"/>
                <a:cs typeface="Calibri" panose="020F0502020204030204" pitchFamily="34" charset="0"/>
              </a:rPr>
              <a:t>(6) Purchases of maps or photographs from any federal agency.</a:t>
            </a:r>
          </a:p>
          <a:p>
            <a:pPr marL="109728" indent="0">
              <a:buNone/>
            </a:pPr>
            <a:r>
              <a:rPr lang="en-US" sz="1100" dirty="0">
                <a:solidFill>
                  <a:srgbClr val="000000"/>
                </a:solidFill>
                <a:latin typeface="Times New Roman" panose="02020603050405020304" pitchFamily="18" charset="0"/>
              </a:rPr>
              <a:t>(7) </a:t>
            </a:r>
            <a:r>
              <a:rPr lang="en-US" sz="1100" b="0" i="0" dirty="0">
                <a:solidFill>
                  <a:srgbClr val="000000"/>
                </a:solidFill>
                <a:effectLst/>
                <a:latin typeface="Times New Roman" panose="02020603050405020304" pitchFamily="18" charset="0"/>
              </a:rPr>
              <a:t> </a:t>
            </a:r>
            <a:r>
              <a:rPr lang="en-US" sz="1200" b="0" i="0" dirty="0">
                <a:solidFill>
                  <a:srgbClr val="000000"/>
                </a:solidFill>
                <a:effectLst/>
              </a:rPr>
              <a:t>Purchases of manuscripts, books, instructional materials, maps, pamphlets, or periodicals, or the electronic version thereof. The exemption for the purchase of instructional materials shall only include those purchases from a current vetted and approved list published by the State Department of Education.</a:t>
            </a:r>
            <a:r>
              <a:rPr lang="en-US" sz="1200" dirty="0">
                <a:cs typeface="Calibri" panose="020F0502020204030204" pitchFamily="34" charset="0"/>
              </a:rPr>
              <a:t>( Act 2022-80</a:t>
            </a:r>
            <a:r>
              <a:rPr lang="en-US" sz="1300" dirty="0">
                <a:latin typeface="Calibri" panose="020F0502020204030204" pitchFamily="34" charset="0"/>
                <a:cs typeface="Calibri" panose="020F0502020204030204" pitchFamily="34" charset="0"/>
              </a:rPr>
              <a:t>)</a:t>
            </a:r>
          </a:p>
          <a:p>
            <a:pPr marL="109728" indent="0">
              <a:buNone/>
            </a:pPr>
            <a:r>
              <a:rPr lang="en-US" sz="1300" dirty="0">
                <a:latin typeface="Calibri" panose="020F0502020204030204" pitchFamily="34" charset="0"/>
                <a:cs typeface="Calibri" panose="020F0502020204030204" pitchFamily="34" charset="0"/>
              </a:rPr>
              <a:t>(8) The selection of paying agents and trustees for any security issued by a public body.</a:t>
            </a:r>
          </a:p>
          <a:p>
            <a:pPr marL="109728" indent="0">
              <a:buNone/>
            </a:pPr>
            <a:r>
              <a:rPr lang="en-US" sz="1300" dirty="0">
                <a:latin typeface="Calibri" panose="020F0502020204030204" pitchFamily="34" charset="0"/>
                <a:cs typeface="Calibri" panose="020F0502020204030204" pitchFamily="34" charset="0"/>
              </a:rPr>
              <a:t>(9) Existing contracts up for renewal for sanitation or solid waste collection, recycling, or disposal and those providing the service.</a:t>
            </a:r>
          </a:p>
          <a:p>
            <a:pPr marL="109728" indent="0">
              <a:buNone/>
            </a:pPr>
            <a:r>
              <a:rPr lang="en-US" sz="1300" dirty="0">
                <a:latin typeface="Calibri" panose="020F0502020204030204" pitchFamily="34" charset="0"/>
                <a:cs typeface="Calibri" panose="020F0502020204030204" pitchFamily="34" charset="0"/>
              </a:rPr>
              <a:t>(10) Purchases of computer and word processing hardware when the hardware is the only type that is compatible with hardware already owned by the entity taking bids and custom software.</a:t>
            </a:r>
          </a:p>
          <a:p>
            <a:pPr marL="109728" indent="0">
              <a:buNone/>
            </a:pPr>
            <a:r>
              <a:rPr lang="en-US" sz="1300" dirty="0">
                <a:latin typeface="Calibri" panose="020F0502020204030204" pitchFamily="34" charset="0"/>
                <a:cs typeface="Calibri" panose="020F0502020204030204" pitchFamily="34" charset="0"/>
              </a:rPr>
              <a:t>(11) Contractual services and purchases of commodities for which there is only one vendor or supplier and contractual services and purchases of personal property which by their very nature are impossible to award by competitive bidding.</a:t>
            </a:r>
          </a:p>
          <a:p>
            <a:pPr marL="109728" indent="0">
              <a:buNone/>
            </a:pPr>
            <a:r>
              <a:rPr lang="en-US" sz="1300" dirty="0">
                <a:latin typeface="Calibri" panose="020F0502020204030204" pitchFamily="34" charset="0"/>
                <a:cs typeface="Calibri" panose="020F0502020204030204" pitchFamily="34" charset="0"/>
              </a:rPr>
              <a:t>(12) Contractual services and purchases of products related to, or having an impact upon, security plans, procedures, assessments, measures, or systems, or the security or safety of persons, structures, facilities, or infrastructures.</a:t>
            </a:r>
          </a:p>
          <a:p>
            <a:endParaRPr lang="en-US" sz="1300" dirty="0"/>
          </a:p>
        </p:txBody>
      </p:sp>
      <p:sp>
        <p:nvSpPr>
          <p:cNvPr id="4" name="Slide Number Placeholder 3">
            <a:extLst>
              <a:ext uri="{FF2B5EF4-FFF2-40B4-BE49-F238E27FC236}">
                <a16:creationId xmlns:a16="http://schemas.microsoft.com/office/drawing/2014/main" id="{4A37B75B-E808-4888-A3D8-B89648D3AF05}"/>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22</a:t>
            </a:fld>
            <a:endParaRPr lang="en-US"/>
          </a:p>
        </p:txBody>
      </p:sp>
    </p:spTree>
    <p:extLst>
      <p:ext uri="{BB962C8B-B14F-4D97-AF65-F5344CB8AC3E}">
        <p14:creationId xmlns:p14="http://schemas.microsoft.com/office/powerpoint/2010/main" val="3429779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2022 Legislation</a:t>
            </a:r>
            <a:endParaRPr lang="en-US" sz="4000" dirty="0">
              <a:solidFill>
                <a:srgbClr val="FFFFFF"/>
              </a:solidFill>
            </a:endParaRPr>
          </a:p>
        </p:txBody>
      </p:sp>
      <p:sp>
        <p:nvSpPr>
          <p:cNvPr id="3" name="Content Placeholder 2"/>
          <p:cNvSpPr>
            <a:spLocks noGrp="1"/>
          </p:cNvSpPr>
          <p:nvPr>
            <p:ph idx="1"/>
          </p:nvPr>
        </p:nvSpPr>
        <p:spPr>
          <a:xfrm>
            <a:off x="628650" y="2438400"/>
            <a:ext cx="7886700" cy="3738562"/>
          </a:xfrm>
        </p:spPr>
        <p:txBody>
          <a:bodyPr>
            <a:normAutofit/>
          </a:bodyPr>
          <a:lstStyle/>
          <a:p>
            <a:pPr marL="342900" lvl="2" indent="-342900">
              <a:buFont typeface="Wingdings" panose="05000000000000000000" pitchFamily="2" charset="2"/>
              <a:buChar char="q"/>
            </a:pPr>
            <a:r>
              <a:rPr lang="en-US" sz="1600" b="1" dirty="0">
                <a:latin typeface="Calibri" panose="020F0502020204030204" pitchFamily="34" charset="0"/>
                <a:cs typeface="Calibri" panose="020F0502020204030204" pitchFamily="34" charset="0"/>
              </a:rPr>
              <a:t>Act 2022-80</a:t>
            </a:r>
          </a:p>
          <a:p>
            <a:pPr marL="685800" lvl="3" indent="-342900">
              <a:buFont typeface="Wingdings" panose="05000000000000000000" pitchFamily="2" charset="2"/>
              <a:buChar char="q"/>
            </a:pPr>
            <a:r>
              <a:rPr lang="en-US" sz="1600" dirty="0">
                <a:latin typeface="Calibri" panose="020F0502020204030204" pitchFamily="34" charset="0"/>
                <a:cs typeface="Calibri" panose="020F0502020204030204" pitchFamily="34" charset="0"/>
              </a:rPr>
              <a:t>“</a:t>
            </a:r>
            <a:r>
              <a:rPr lang="en-US" sz="1600" dirty="0">
                <a:cs typeface="Calibri" panose="020F0502020204030204" pitchFamily="34" charset="0"/>
              </a:rPr>
              <a:t>Purchases of manuscripts, books, instructional materials, maps, pamphlets, or periodicals, or the electronic version thereof. The exemption for the purchase of instructional materials shall only include those purchases from a current vetted and approved list published by the State Department of Education.” § 16-13B-2(a)(7), </a:t>
            </a:r>
            <a:r>
              <a:rPr lang="en-US" sz="1600" i="1" dirty="0">
                <a:cs typeface="Calibri" panose="020F0502020204030204" pitchFamily="34" charset="0"/>
              </a:rPr>
              <a:t>Ala. Code  </a:t>
            </a:r>
            <a:r>
              <a:rPr lang="en-US" sz="1600" dirty="0">
                <a:cs typeface="Calibri" panose="020F0502020204030204" pitchFamily="34" charset="0"/>
              </a:rPr>
              <a:t>1975. </a:t>
            </a:r>
          </a:p>
          <a:p>
            <a:pPr marL="0" lvl="2" indent="0">
              <a:buNone/>
            </a:pPr>
            <a:endParaRPr lang="en-US" sz="1600" b="1" dirty="0">
              <a:latin typeface="Calibri" panose="020F0502020204030204" pitchFamily="34" charset="0"/>
              <a:cs typeface="Calibri" panose="020F0502020204030204" pitchFamily="34" charset="0"/>
            </a:endParaRPr>
          </a:p>
          <a:p>
            <a:pPr marL="0" lvl="2" indent="0">
              <a:buNone/>
            </a:pPr>
            <a:endParaRPr lang="en-US" sz="1600" dirty="0">
              <a:cs typeface="Calibri" panose="020F0502020204030204" pitchFamily="34" charset="0"/>
            </a:endParaRPr>
          </a:p>
          <a:p>
            <a:pPr marL="342900" lvl="2" indent="-342900">
              <a:buFont typeface="Wingdings" panose="05000000000000000000" pitchFamily="2" charset="2"/>
              <a:buChar char="q"/>
            </a:pPr>
            <a:r>
              <a:rPr lang="en-US" sz="1600" b="1" dirty="0">
                <a:cs typeface="Calibri" panose="020F0502020204030204" pitchFamily="34" charset="0"/>
              </a:rPr>
              <a:t>Act 2022-264</a:t>
            </a:r>
          </a:p>
          <a:p>
            <a:pPr marL="685800" lvl="3" indent="-342900">
              <a:buFont typeface="Wingdings" panose="05000000000000000000" pitchFamily="2" charset="2"/>
              <a:buChar char="q"/>
            </a:pPr>
            <a:r>
              <a:rPr lang="en-US" sz="1600" dirty="0">
                <a:cs typeface="Calibri" panose="020F0502020204030204" pitchFamily="34" charset="0"/>
              </a:rPr>
              <a:t>Adds new provision to the bid law: § 16-13B-2.1, </a:t>
            </a:r>
            <a:r>
              <a:rPr lang="en-US" sz="1600" i="1" dirty="0">
                <a:cs typeface="Calibri" panose="020F0502020204030204" pitchFamily="34" charset="0"/>
              </a:rPr>
              <a:t>Ala. Code  </a:t>
            </a:r>
            <a:r>
              <a:rPr lang="en-US" sz="1600" dirty="0">
                <a:cs typeface="Calibri" panose="020F0502020204030204" pitchFamily="34" charset="0"/>
              </a:rPr>
              <a:t>1975. To authorize local BOE and other public educational entities to purchase goods or services related to Child Nutrition Program without advertising or bidding  </a:t>
            </a:r>
            <a:r>
              <a:rPr lang="en-US" sz="1600" dirty="0"/>
              <a:t>during an emergency or unanticipated event affecting public health or safety or causing supply chain disruptions, upon the recommendation of the state Superintendent of Education and approval of the Department of Public Accounts. </a:t>
            </a:r>
            <a:endParaRPr lang="en-US" sz="1600" dirty="0">
              <a:cs typeface="Calibri" panose="020F0502020204030204" pitchFamily="34" charset="0"/>
            </a:endParaRPr>
          </a:p>
          <a:p>
            <a:pPr marL="0" lvl="2" indent="0">
              <a:buNone/>
            </a:pPr>
            <a:endParaRPr lang="en-US" sz="1600" dirty="0">
              <a:cs typeface="Calibri" panose="020F0502020204030204" pitchFamily="34" charset="0"/>
            </a:endParaRPr>
          </a:p>
          <a:p>
            <a:pPr marL="477441" lvl="2" indent="-342900">
              <a:buFont typeface="Wingdings" panose="05000000000000000000" pitchFamily="2" charset="2"/>
              <a:buChar char="q"/>
            </a:pPr>
            <a:endParaRPr lang="en-US" sz="1600" b="1" dirty="0">
              <a:latin typeface="Garamond" panose="02020404030301010803" pitchFamily="18" charset="0"/>
            </a:endParaRPr>
          </a:p>
        </p:txBody>
      </p:sp>
    </p:spTree>
    <p:extLst>
      <p:ext uri="{BB962C8B-B14F-4D97-AF65-F5344CB8AC3E}">
        <p14:creationId xmlns:p14="http://schemas.microsoft.com/office/powerpoint/2010/main" val="210174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6A248-6A0D-43E5-AE09-A2AFF986DA56}"/>
              </a:ext>
            </a:extLst>
          </p:cNvPr>
          <p:cNvSpPr>
            <a:spLocks noGrp="1"/>
          </p:cNvSpPr>
          <p:nvPr>
            <p:ph type="title"/>
          </p:nvPr>
        </p:nvSpPr>
        <p:spPr>
          <a:xfrm>
            <a:off x="628650" y="365125"/>
            <a:ext cx="7886700" cy="1325563"/>
          </a:xfrm>
        </p:spPr>
        <p:txBody>
          <a:bodyPr>
            <a:normAutofit fontScale="90000"/>
          </a:bodyPr>
          <a:lstStyle/>
          <a:p>
            <a:pPr marL="0" indent="0"/>
            <a:br>
              <a:rPr lang="en-US" sz="1600" b="1" u="sng" dirty="0">
                <a:solidFill>
                  <a:srgbClr val="FFFFFF"/>
                </a:solidFill>
                <a:latin typeface="Calibri" panose="020F0502020204030204" pitchFamily="34" charset="0"/>
                <a:cs typeface="Calibri" panose="020F0502020204030204" pitchFamily="34" charset="0"/>
              </a:rPr>
            </a:br>
            <a:r>
              <a:rPr lang="en-US" sz="3200" u="sng" dirty="0">
                <a:solidFill>
                  <a:srgbClr val="FFFFFF"/>
                </a:solidFill>
                <a:cs typeface="Calibri" panose="020F0502020204030204" pitchFamily="34" charset="0"/>
              </a:rPr>
              <a:t>Section 16-13B-2</a:t>
            </a:r>
            <a:br>
              <a:rPr lang="en-US" sz="3200" dirty="0">
                <a:solidFill>
                  <a:srgbClr val="FFFFFF"/>
                </a:solidFill>
                <a:cs typeface="Calibri" panose="020F0502020204030204" pitchFamily="34" charset="0"/>
              </a:rPr>
            </a:br>
            <a:r>
              <a:rPr lang="en-US" sz="3200" dirty="0">
                <a:solidFill>
                  <a:srgbClr val="FFFFFF"/>
                </a:solidFill>
                <a:cs typeface="Calibri" panose="020F0502020204030204" pitchFamily="34" charset="0"/>
              </a:rPr>
              <a:t>Exceptions to competitive bidding requirements</a:t>
            </a:r>
            <a:r>
              <a:rPr lang="en-US" sz="1600" dirty="0">
                <a:solidFill>
                  <a:srgbClr val="FFFFFF"/>
                </a:solidFill>
                <a:cs typeface="Calibri" panose="020F0502020204030204" pitchFamily="34" charset="0"/>
              </a:rPr>
              <a:t>.</a:t>
            </a:r>
            <a:br>
              <a:rPr lang="en-US" sz="1600" b="1" dirty="0">
                <a:solidFill>
                  <a:srgbClr val="FFFFFF"/>
                </a:solidFill>
                <a:latin typeface="Calibri" panose="020F0502020204030204" pitchFamily="34" charset="0"/>
                <a:cs typeface="Calibri" panose="020F0502020204030204" pitchFamily="34" charset="0"/>
              </a:rPr>
            </a:br>
            <a:br>
              <a:rPr lang="en-US" sz="1600" dirty="0">
                <a:solidFill>
                  <a:srgbClr val="FFFFFF"/>
                </a:solidFill>
                <a:latin typeface="Calibri" panose="020F0502020204030204" pitchFamily="34" charset="0"/>
                <a:cs typeface="Calibri" panose="020F0502020204030204" pitchFamily="34" charset="0"/>
              </a:rPr>
            </a:br>
            <a:endParaRPr lang="en-US" sz="1600" dirty="0">
              <a:solidFill>
                <a:srgbClr val="FFFFFF"/>
              </a:solidFill>
            </a:endParaRPr>
          </a:p>
        </p:txBody>
      </p:sp>
      <p:sp>
        <p:nvSpPr>
          <p:cNvPr id="3" name="Content Placeholder 2">
            <a:extLst>
              <a:ext uri="{FF2B5EF4-FFF2-40B4-BE49-F238E27FC236}">
                <a16:creationId xmlns:a16="http://schemas.microsoft.com/office/drawing/2014/main" id="{2574FD88-45EF-4D4D-AE82-E6B6442A01A2}"/>
              </a:ext>
            </a:extLst>
          </p:cNvPr>
          <p:cNvSpPr>
            <a:spLocks noGrp="1"/>
          </p:cNvSpPr>
          <p:nvPr>
            <p:ph idx="1"/>
          </p:nvPr>
        </p:nvSpPr>
        <p:spPr>
          <a:xfrm>
            <a:off x="628650" y="2438400"/>
            <a:ext cx="7886700" cy="3738562"/>
          </a:xfrm>
        </p:spPr>
        <p:txBody>
          <a:bodyPr>
            <a:normAutofit/>
          </a:bodyPr>
          <a:lstStyle/>
          <a:p>
            <a:pPr marL="0" indent="0">
              <a:buNone/>
            </a:pPr>
            <a:endParaRPr lang="en-US" sz="1600" dirty="0">
              <a:latin typeface="Calibri" panose="020F0502020204030204" pitchFamily="34" charset="0"/>
              <a:cs typeface="Calibri" panose="020F0502020204030204" pitchFamily="34" charset="0"/>
            </a:endParaRP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(13) Purchases, leases, or lease/purchase of goods services, made as a part of any purchasing cooperative sponsored by the National Association of Counties, its successor organization, or any other national or regional  governmental cooperative purchasing program. Such purchases, leases, or lease/purchase may only be made if all of the following occur: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a </a:t>
            </a:r>
            <a:r>
              <a:rPr lang="en-US" sz="1600" u="sng" dirty="0">
                <a:effectLst/>
                <a:latin typeface="Calibri" panose="020F0502020204030204" pitchFamily="34" charset="0"/>
                <a:ea typeface="Calibri" panose="020F0502020204030204" pitchFamily="34" charset="0"/>
                <a:cs typeface="Calibri" panose="020F0502020204030204" pitchFamily="34" charset="0"/>
              </a:rPr>
              <a:t>. The goods or services being purchased, including those purchased through a lease/purchase agreement, or leased are available as a result of a competitive bid process approved by the Department of Examiners of Public Accounts for each bid. </a:t>
            </a:r>
          </a:p>
          <a:p>
            <a:pPr marL="0" marR="0" indent="0">
              <a:spcBef>
                <a:spcPts val="0"/>
              </a:spcBef>
              <a:spcAft>
                <a:spcPts val="80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b. The goods or services are either not at the time available to local boards of education on the state purchasing program or are available at a price equal to or less than that on the state purchasing program.</a:t>
            </a:r>
          </a:p>
          <a:p>
            <a:pPr marL="0" marR="0" indent="0">
              <a:spcBef>
                <a:spcPts val="0"/>
              </a:spcBef>
              <a:spcAft>
                <a:spcPts val="800"/>
              </a:spcAft>
              <a:buNone/>
            </a:pPr>
            <a:r>
              <a:rPr lang="en-US" sz="1600" dirty="0">
                <a:latin typeface="Calibri" panose="020F0502020204030204" pitchFamily="34" charset="0"/>
                <a:ea typeface="Calibri" panose="020F0502020204030204" pitchFamily="34" charset="0"/>
                <a:cs typeface="Calibri" panose="020F0502020204030204" pitchFamily="34" charset="0"/>
              </a:rPr>
              <a:t>c. </a:t>
            </a:r>
            <a:r>
              <a:rPr lang="en-US" sz="1600" dirty="0">
                <a:effectLst/>
                <a:latin typeface="Calibri" panose="020F0502020204030204" pitchFamily="34" charset="0"/>
                <a:ea typeface="Calibri" panose="020F0502020204030204" pitchFamily="34" charset="0"/>
                <a:cs typeface="Calibri" panose="020F0502020204030204" pitchFamily="34" charset="0"/>
              </a:rPr>
              <a:t> The purchase, lease, or lease/purchase is made through a participating Alabama vendor holding an Alabama business license if such a vendor exists. </a:t>
            </a:r>
          </a:p>
          <a:p>
            <a:pPr marL="0" indent="0">
              <a:buNone/>
            </a:pPr>
            <a:endParaRPr lang="en-US" sz="1600"/>
          </a:p>
        </p:txBody>
      </p:sp>
      <p:sp>
        <p:nvSpPr>
          <p:cNvPr id="4" name="Slide Number Placeholder 3">
            <a:extLst>
              <a:ext uri="{FF2B5EF4-FFF2-40B4-BE49-F238E27FC236}">
                <a16:creationId xmlns:a16="http://schemas.microsoft.com/office/drawing/2014/main" id="{7C835581-40AF-4823-AE14-EAB8E98150D7}"/>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24</a:t>
            </a:fld>
            <a:endParaRPr lang="en-US"/>
          </a:p>
        </p:txBody>
      </p:sp>
    </p:spTree>
    <p:extLst>
      <p:ext uri="{BB962C8B-B14F-4D97-AF65-F5344CB8AC3E}">
        <p14:creationId xmlns:p14="http://schemas.microsoft.com/office/powerpoint/2010/main" val="175006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1139F9D-0E08-6102-4654-2D47202936AE}"/>
              </a:ext>
            </a:extLst>
          </p:cNvPr>
          <p:cNvSpPr>
            <a:spLocks noGrp="1"/>
          </p:cNvSpPr>
          <p:nvPr>
            <p:ph type="title"/>
          </p:nvPr>
        </p:nvSpPr>
        <p:spPr>
          <a:xfrm>
            <a:off x="628650" y="365125"/>
            <a:ext cx="7886700" cy="1325563"/>
          </a:xfrm>
        </p:spPr>
        <p:txBody>
          <a:bodyPr>
            <a:normAutofit/>
          </a:bodyPr>
          <a:lstStyle/>
          <a:p>
            <a:pPr marL="0" indent="0"/>
            <a:r>
              <a:rPr lang="en-US" sz="2800" u="sng" dirty="0">
                <a:solidFill>
                  <a:srgbClr val="FFFFFF"/>
                </a:solidFill>
                <a:cs typeface="Calibri" panose="020F0502020204030204" pitchFamily="34" charset="0"/>
              </a:rPr>
              <a:t>Section 16-13B-2</a:t>
            </a:r>
            <a:br>
              <a:rPr lang="en-US" sz="2800" dirty="0">
                <a:solidFill>
                  <a:srgbClr val="FFFFFF"/>
                </a:solidFill>
                <a:cs typeface="Calibri" panose="020F0502020204030204" pitchFamily="34" charset="0"/>
              </a:rPr>
            </a:br>
            <a:r>
              <a:rPr lang="en-US" sz="2800" dirty="0">
                <a:solidFill>
                  <a:srgbClr val="FFFFFF"/>
                </a:solidFill>
                <a:cs typeface="Calibri" panose="020F0502020204030204" pitchFamily="34" charset="0"/>
              </a:rPr>
              <a:t>Exceptions to competitive bidding requirements</a:t>
            </a:r>
            <a:endParaRPr lang="en-US" sz="2800" dirty="0">
              <a:solidFill>
                <a:srgbClr val="FFFFFF"/>
              </a:solidFill>
            </a:endParaRPr>
          </a:p>
        </p:txBody>
      </p:sp>
      <p:sp>
        <p:nvSpPr>
          <p:cNvPr id="3" name="Content Placeholder 2">
            <a:extLst>
              <a:ext uri="{FF2B5EF4-FFF2-40B4-BE49-F238E27FC236}">
                <a16:creationId xmlns:a16="http://schemas.microsoft.com/office/drawing/2014/main" id="{66A5C6A0-C027-4DF9-AE35-A9732C0323D3}"/>
              </a:ext>
            </a:extLst>
          </p:cNvPr>
          <p:cNvSpPr>
            <a:spLocks noGrp="1"/>
          </p:cNvSpPr>
          <p:nvPr>
            <p:ph idx="1"/>
          </p:nvPr>
        </p:nvSpPr>
        <p:spPr>
          <a:xfrm>
            <a:off x="628650" y="2438400"/>
            <a:ext cx="7886700" cy="3738562"/>
          </a:xfrm>
        </p:spPr>
        <p:txBody>
          <a:bodyPr>
            <a:normAutofit/>
          </a:bodyPr>
          <a:lstStyle/>
          <a:p>
            <a:pPr marL="109728" indent="0">
              <a:buNone/>
            </a:pPr>
            <a:endParaRPr lang="en-US" sz="2000">
              <a:latin typeface="Calibri" panose="020F0502020204030204" pitchFamily="34" charset="0"/>
              <a:cs typeface="Calibri" panose="020F0502020204030204" pitchFamily="34" charset="0"/>
            </a:endParaRPr>
          </a:p>
          <a:p>
            <a:pPr marL="109728" indent="0">
              <a:buNone/>
            </a:pPr>
            <a:r>
              <a:rPr lang="en-US" sz="2000">
                <a:latin typeface="Calibri" panose="020F0502020204030204" pitchFamily="34" charset="0"/>
                <a:cs typeface="Calibri" panose="020F0502020204030204" pitchFamily="34" charset="0"/>
              </a:rPr>
              <a:t>(14) Purchases of unprocessed agricultural products as defined in subsection (b) of Section 16-1-46 and the cost of the food purchased is equal to or less than the federal simplified acquisition threshold set in 2 C.F.R. §200.88.</a:t>
            </a:r>
          </a:p>
          <a:p>
            <a:pPr marL="109728" indent="0">
              <a:buNone/>
            </a:pPr>
            <a:r>
              <a:rPr lang="en-US" sz="2000">
                <a:latin typeface="Calibri" panose="020F0502020204030204" pitchFamily="34" charset="0"/>
                <a:cs typeface="Calibri" panose="020F0502020204030204" pitchFamily="34" charset="0"/>
              </a:rPr>
              <a:t>(15) Purchase of goods or services, other than voice or data wireless communication services, from vendors that have been awarded a current and valid general services administration contract. Prices paid for the goods or services may not exceed the lowest competitively bid price for these goods or services, other than voice or data wireless communication services, and may not exceed the price on an existing state purchasing program.</a:t>
            </a:r>
          </a:p>
          <a:p>
            <a:endParaRPr lang="en-US" sz="2000"/>
          </a:p>
        </p:txBody>
      </p:sp>
      <p:sp>
        <p:nvSpPr>
          <p:cNvPr id="4" name="Slide Number Placeholder 3">
            <a:extLst>
              <a:ext uri="{FF2B5EF4-FFF2-40B4-BE49-F238E27FC236}">
                <a16:creationId xmlns:a16="http://schemas.microsoft.com/office/drawing/2014/main" id="{99281091-901F-440C-9B5E-F2CD318181AE}"/>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25</a:t>
            </a:fld>
            <a:endParaRPr lang="en-US"/>
          </a:p>
        </p:txBody>
      </p:sp>
    </p:spTree>
    <p:extLst>
      <p:ext uri="{BB962C8B-B14F-4D97-AF65-F5344CB8AC3E}">
        <p14:creationId xmlns:p14="http://schemas.microsoft.com/office/powerpoint/2010/main" val="180978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14C4B-BCD4-AF0F-8FFA-BD0DCA206290}"/>
              </a:ext>
            </a:extLst>
          </p:cNvPr>
          <p:cNvSpPr>
            <a:spLocks noGrp="1"/>
          </p:cNvSpPr>
          <p:nvPr>
            <p:ph type="title"/>
          </p:nvPr>
        </p:nvSpPr>
        <p:spPr>
          <a:xfrm>
            <a:off x="628650" y="365125"/>
            <a:ext cx="7886700" cy="1325563"/>
          </a:xfrm>
        </p:spPr>
        <p:txBody>
          <a:bodyPr>
            <a:normAutofit/>
          </a:bodyPr>
          <a:lstStyle/>
          <a:p>
            <a:r>
              <a:rPr lang="en-US" sz="2800" u="sng" dirty="0">
                <a:solidFill>
                  <a:srgbClr val="FFFFFF"/>
                </a:solidFill>
                <a:cs typeface="Calibri" panose="020F0502020204030204" pitchFamily="34" charset="0"/>
              </a:rPr>
              <a:t>Section 16-13B-2</a:t>
            </a:r>
            <a:br>
              <a:rPr lang="en-US" sz="2800" dirty="0">
                <a:solidFill>
                  <a:srgbClr val="FFFFFF"/>
                </a:solidFill>
                <a:cs typeface="Calibri" panose="020F0502020204030204" pitchFamily="34" charset="0"/>
              </a:rPr>
            </a:br>
            <a:r>
              <a:rPr lang="en-US" sz="2800" dirty="0">
                <a:solidFill>
                  <a:srgbClr val="FFFFFF"/>
                </a:solidFill>
                <a:cs typeface="Calibri" panose="020F0502020204030204" pitchFamily="34" charset="0"/>
              </a:rPr>
              <a:t>Exceptions to competitive bidding requirements.</a:t>
            </a:r>
            <a:endParaRPr lang="en-US" sz="2800" dirty="0">
              <a:solidFill>
                <a:srgbClr val="FFFFFF"/>
              </a:solidFill>
            </a:endParaRPr>
          </a:p>
        </p:txBody>
      </p:sp>
      <p:sp>
        <p:nvSpPr>
          <p:cNvPr id="3" name="Content Placeholder 2">
            <a:extLst>
              <a:ext uri="{FF2B5EF4-FFF2-40B4-BE49-F238E27FC236}">
                <a16:creationId xmlns:a16="http://schemas.microsoft.com/office/drawing/2014/main" id="{2376F1D3-5666-46A7-A820-1993C809A6A7}"/>
              </a:ext>
            </a:extLst>
          </p:cNvPr>
          <p:cNvSpPr>
            <a:spLocks noGrp="1"/>
          </p:cNvSpPr>
          <p:nvPr>
            <p:ph idx="1"/>
          </p:nvPr>
        </p:nvSpPr>
        <p:spPr>
          <a:xfrm>
            <a:off x="381000" y="2055813"/>
            <a:ext cx="8305800" cy="4300537"/>
          </a:xfrm>
        </p:spPr>
        <p:txBody>
          <a:bodyPr>
            <a:normAutofit/>
          </a:bodyPr>
          <a:lstStyle/>
          <a:p>
            <a:pPr marL="0" indent="0">
              <a:buNone/>
            </a:pPr>
            <a:r>
              <a:rPr lang="en-US" sz="1600" b="1" u="sng" dirty="0">
                <a:latin typeface="Calibri" panose="020F0502020204030204" pitchFamily="34" charset="0"/>
                <a:cs typeface="Calibri" panose="020F0502020204030204" pitchFamily="34" charset="0"/>
              </a:rPr>
              <a:t>Section 16-13B-2</a:t>
            </a: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Exceptions to competitive bidding requirements.</a:t>
            </a:r>
          </a:p>
          <a:p>
            <a:pPr marL="109728" indent="0">
              <a:buNone/>
            </a:pPr>
            <a:r>
              <a:rPr lang="en-US" sz="1600" b="1" dirty="0">
                <a:latin typeface="Calibri" panose="020F0502020204030204" pitchFamily="34" charset="0"/>
                <a:cs typeface="Calibri" panose="020F0502020204030204" pitchFamily="34" charset="0"/>
              </a:rPr>
              <a:t>(b) This chapter shall not apply to:</a:t>
            </a:r>
          </a:p>
          <a:p>
            <a:pPr marL="109728" indent="0">
              <a:buNone/>
            </a:pPr>
            <a:r>
              <a:rPr lang="en-US" sz="1600" dirty="0">
                <a:latin typeface="Calibri" panose="020F0502020204030204" pitchFamily="34" charset="0"/>
                <a:cs typeface="Calibri" panose="020F0502020204030204" pitchFamily="34" charset="0"/>
              </a:rPr>
              <a:t>(1) Any purchases of products where the price of the products is already regulated and established by state law.</a:t>
            </a:r>
          </a:p>
          <a:p>
            <a:pPr marL="109728" indent="0">
              <a:buNone/>
            </a:pPr>
            <a:r>
              <a:rPr lang="en-US" sz="1600" dirty="0">
                <a:latin typeface="Calibri" panose="020F0502020204030204" pitchFamily="34" charset="0"/>
                <a:cs typeface="Calibri" panose="020F0502020204030204" pitchFamily="34" charset="0"/>
              </a:rPr>
              <a:t>(2) Purchases made by individual schools of the county or municipal public-school systems from moneys other than those raised by taxation or received through appropriations from state or county sources.</a:t>
            </a:r>
          </a:p>
          <a:p>
            <a:pPr marL="109728" indent="0">
              <a:buNone/>
            </a:pPr>
            <a:r>
              <a:rPr lang="en-US" sz="1600" b="1" dirty="0">
                <a:latin typeface="Calibri" panose="020F0502020204030204" pitchFamily="34" charset="0"/>
                <a:cs typeface="Calibri" panose="020F0502020204030204" pitchFamily="34" charset="0"/>
              </a:rPr>
              <a:t>(c) </a:t>
            </a:r>
            <a:r>
              <a:rPr lang="en-US" sz="1600" dirty="0">
                <a:latin typeface="Calibri" panose="020F0502020204030204" pitchFamily="34" charset="0"/>
                <a:cs typeface="Calibri" panose="020F0502020204030204" pitchFamily="34" charset="0"/>
              </a:rPr>
              <a:t>The city and county boards of education shall establish and maintain such purchasing facilities and procedures as may be necessary to carry out the intent and purpose of this chapter by complying with the requirements for competitive bidding in the operation and management of each city and county board of education.</a:t>
            </a:r>
          </a:p>
          <a:p>
            <a:pPr marL="109728" indent="0">
              <a:buNone/>
            </a:pPr>
            <a:r>
              <a:rPr lang="en-US" sz="1600" b="1" dirty="0">
                <a:latin typeface="Calibri" panose="020F0502020204030204" pitchFamily="34" charset="0"/>
                <a:cs typeface="Calibri" panose="020F0502020204030204" pitchFamily="34" charset="0"/>
              </a:rPr>
              <a:t>(d) </a:t>
            </a:r>
            <a:r>
              <a:rPr lang="en-US" sz="1600" dirty="0">
                <a:latin typeface="Calibri" panose="020F0502020204030204" pitchFamily="34" charset="0"/>
                <a:cs typeface="Calibri" panose="020F0502020204030204" pitchFamily="34" charset="0"/>
              </a:rPr>
              <a:t>Contracts entered into in violation of this chapter shall be void, and anyone who violates this chapter shall be guilty of a Class C felony.</a:t>
            </a:r>
          </a:p>
          <a:p>
            <a:pPr marL="109728" indent="0">
              <a:buNone/>
            </a:pPr>
            <a:endParaRPr lang="en-US" sz="1400" dirty="0">
              <a:latin typeface="Calibri" panose="020F0502020204030204" pitchFamily="34" charset="0"/>
              <a:cs typeface="Calibri" panose="020F0502020204030204" pitchFamily="34" charset="0"/>
            </a:endParaRPr>
          </a:p>
          <a:p>
            <a:pPr marL="109728" indent="0">
              <a:buNone/>
            </a:pPr>
            <a:endParaRPr lang="en-US" sz="1400" dirty="0"/>
          </a:p>
        </p:txBody>
      </p:sp>
      <p:sp>
        <p:nvSpPr>
          <p:cNvPr id="4" name="Slide Number Placeholder 3">
            <a:extLst>
              <a:ext uri="{FF2B5EF4-FFF2-40B4-BE49-F238E27FC236}">
                <a16:creationId xmlns:a16="http://schemas.microsoft.com/office/drawing/2014/main" id="{B734FD1F-DB56-41C2-BA29-133052158E44}"/>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26</a:t>
            </a:fld>
            <a:endParaRPr lang="en-US" dirty="0"/>
          </a:p>
        </p:txBody>
      </p:sp>
    </p:spTree>
    <p:extLst>
      <p:ext uri="{BB962C8B-B14F-4D97-AF65-F5344CB8AC3E}">
        <p14:creationId xmlns:p14="http://schemas.microsoft.com/office/powerpoint/2010/main" val="3175878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6" name="Rectangle 4813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p:cNvSpPr>
            <a:spLocks noGrp="1" noChangeArrowheads="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Emergencies</a:t>
            </a:r>
          </a:p>
        </p:txBody>
      </p:sp>
      <p:sp>
        <p:nvSpPr>
          <p:cNvPr id="48131" name="Rectangle 3"/>
          <p:cNvSpPr>
            <a:spLocks noGrp="1" noChangeArrowheads="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Section 16-13B-3</a:t>
            </a:r>
          </a:p>
          <a:p>
            <a:r>
              <a:rPr lang="en-US" sz="2200" dirty="0">
                <a:latin typeface="Calibri" panose="020F0502020204030204" pitchFamily="34" charset="0"/>
                <a:cs typeface="Calibri" panose="020F0502020204030204" pitchFamily="34" charset="0"/>
              </a:rPr>
              <a:t>Must affect public health, safety or convenience, be declared in writing by the awarding authority, and such action and reasons should be immediately made public by the awarding authority.</a:t>
            </a:r>
          </a:p>
          <a:p>
            <a:r>
              <a:rPr lang="en-US" sz="2200" dirty="0">
                <a:latin typeface="Calibri" panose="020F0502020204030204" pitchFamily="34" charset="0"/>
                <a:cs typeface="Calibri" panose="020F0502020204030204" pitchFamily="34" charset="0"/>
              </a:rPr>
              <a:t>Contracts may be let to the extent necessary to meet the emergency without </a:t>
            </a:r>
            <a:r>
              <a:rPr lang="en-US" sz="2200" u="sng" dirty="0">
                <a:latin typeface="Calibri" panose="020F0502020204030204" pitchFamily="34" charset="0"/>
                <a:cs typeface="Calibri" panose="020F0502020204030204" pitchFamily="34" charset="0"/>
              </a:rPr>
              <a:t>public advertisement</a:t>
            </a:r>
            <a:r>
              <a:rPr lang="en-US" sz="2200" dirty="0">
                <a:latin typeface="Calibri" panose="020F0502020204030204" pitchFamily="34" charset="0"/>
                <a:cs typeface="Calibri" panose="020F0502020204030204" pitchFamily="34" charset="0"/>
              </a:rPr>
              <a:t>.</a:t>
            </a:r>
          </a:p>
          <a:p>
            <a:r>
              <a:rPr lang="en-US" sz="2200" b="1" dirty="0">
                <a:latin typeface="Calibri" panose="020F0502020204030204" pitchFamily="34" charset="0"/>
                <a:cs typeface="Calibri" panose="020F0502020204030204" pitchFamily="34" charset="0"/>
              </a:rPr>
              <a:t>Must still follow other bid law requirements</a:t>
            </a:r>
            <a:endParaRPr lang="en-US" sz="2200" dirty="0">
              <a:latin typeface="Calibri" panose="020F0502020204030204" pitchFamily="34" charset="0"/>
              <a:cs typeface="Calibri" panose="020F0502020204030204" pitchFamily="34" charset="0"/>
            </a:endParaRPr>
          </a:p>
          <a:p>
            <a:pPr>
              <a:buFontTx/>
              <a:buNone/>
            </a:pPr>
            <a:endParaRPr lang="en-US" sz="2300" u="sng" dirty="0"/>
          </a:p>
          <a:p>
            <a:pPr>
              <a:buFontTx/>
              <a:buNone/>
            </a:pPr>
            <a:endParaRPr lang="en-US" sz="2300" u="sng" dirty="0"/>
          </a:p>
          <a:p>
            <a:pPr>
              <a:buFontTx/>
              <a:buNone/>
            </a:pPr>
            <a:endParaRPr lang="en-US" sz="2300" u="sng" dirty="0"/>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27</a:t>
            </a:fld>
            <a:endParaRPr lang="en-US"/>
          </a:p>
        </p:txBody>
      </p:sp>
    </p:spTree>
    <p:extLst>
      <p:ext uri="{BB962C8B-B14F-4D97-AF65-F5344CB8AC3E}">
        <p14:creationId xmlns:p14="http://schemas.microsoft.com/office/powerpoint/2010/main" val="9334523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Alabama Competitive Bid Law</a:t>
            </a:r>
          </a:p>
        </p:txBody>
      </p:sp>
      <p:sp>
        <p:nvSpPr>
          <p:cNvPr id="3" name="Content Placeholder 2"/>
          <p:cNvSpPr>
            <a:spLocks noGrp="1"/>
          </p:cNvSpPr>
          <p:nvPr>
            <p:ph idx="1"/>
          </p:nvPr>
        </p:nvSpPr>
        <p:spPr>
          <a:xfrm>
            <a:off x="628650" y="2438400"/>
            <a:ext cx="7886700" cy="3738562"/>
          </a:xfrm>
        </p:spPr>
        <p:txBody>
          <a:bodyPr>
            <a:normAutofit/>
          </a:bodyPr>
          <a:lstStyle/>
          <a:p>
            <a:r>
              <a:rPr lang="en-US" sz="23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When faced with questions- Seek advice</a:t>
            </a:r>
          </a:p>
          <a:p>
            <a:pPr lvl="1"/>
            <a:r>
              <a:rPr lang="en-US" sz="2200" dirty="0">
                <a:latin typeface="Calibri" panose="020F0502020204030204" pitchFamily="34" charset="0"/>
                <a:cs typeface="Calibri" panose="020F0502020204030204" pitchFamily="34" charset="0"/>
              </a:rPr>
              <a:t>Board’s Legal Council</a:t>
            </a:r>
          </a:p>
          <a:p>
            <a:pPr lvl="1"/>
            <a:r>
              <a:rPr lang="en-US" sz="2200" dirty="0">
                <a:latin typeface="Calibri" panose="020F0502020204030204" pitchFamily="34" charset="0"/>
                <a:cs typeface="Calibri" panose="020F0502020204030204" pitchFamily="34" charset="0"/>
              </a:rPr>
              <a:t>Examiners of Public Accounts</a:t>
            </a:r>
          </a:p>
          <a:p>
            <a:pPr lvl="1"/>
            <a:r>
              <a:rPr lang="en-US" sz="2200" dirty="0">
                <a:latin typeface="Calibri" panose="020F0502020204030204" pitchFamily="34" charset="0"/>
                <a:cs typeface="Calibri" panose="020F0502020204030204" pitchFamily="34" charset="0"/>
              </a:rPr>
              <a:t>Attorney General or Alabama Ethics Commission </a:t>
            </a:r>
          </a:p>
          <a:p>
            <a:pPr lvl="1"/>
            <a:r>
              <a:rPr lang="en-US" sz="2200" dirty="0">
                <a:latin typeface="Calibri" panose="020F0502020204030204" pitchFamily="34" charset="0"/>
                <a:cs typeface="Calibri" panose="020F0502020204030204" pitchFamily="34" charset="0"/>
              </a:rPr>
              <a:t>State Department of Education </a:t>
            </a:r>
          </a:p>
          <a:p>
            <a:pPr>
              <a:buNone/>
            </a:pPr>
            <a:r>
              <a:rPr lang="en-US" sz="2300" dirty="0">
                <a:latin typeface="Calibri" panose="020F0502020204030204" pitchFamily="34" charset="0"/>
                <a:cs typeface="Calibri" panose="020F0502020204030204" pitchFamily="34" charset="0"/>
              </a:rPr>
              <a:t>	</a:t>
            </a:r>
          </a:p>
          <a:p>
            <a:pPr>
              <a:buNone/>
            </a:pPr>
            <a:endParaRPr lang="en-US" sz="2300" dirty="0"/>
          </a:p>
          <a:p>
            <a:pPr>
              <a:buNone/>
            </a:pPr>
            <a:endParaRPr lang="en-US" sz="23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defRPr/>
            </a:pPr>
            <a:fld id="{4CAC0E58-6C1A-4E9A-975A-A7B56D6EE355}" type="slidenum">
              <a:rPr lang="en-US" smtClean="0"/>
              <a:pPr>
                <a:spcAft>
                  <a:spcPts val="600"/>
                </a:spcAft>
                <a:defRPr/>
              </a:pPr>
              <a:t>28</a:t>
            </a:fld>
            <a:endParaRPr lang="en-US"/>
          </a:p>
        </p:txBody>
      </p:sp>
    </p:spTree>
    <p:extLst>
      <p:ext uri="{BB962C8B-B14F-4D97-AF65-F5344CB8AC3E}">
        <p14:creationId xmlns:p14="http://schemas.microsoft.com/office/powerpoint/2010/main" val="3427067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Freeform: Shape 411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98" name="Rectangle 2"/>
          <p:cNvSpPr>
            <a:spLocks noGrp="1" noChangeArrowheads="1"/>
          </p:cNvSpPr>
          <p:nvPr>
            <p:ph type="ctrTitle"/>
          </p:nvPr>
        </p:nvSpPr>
        <p:spPr>
          <a:xfrm>
            <a:off x="986118" y="735106"/>
            <a:ext cx="7540322" cy="2928470"/>
          </a:xfrm>
        </p:spPr>
        <p:txBody>
          <a:bodyPr anchor="b">
            <a:normAutofit/>
          </a:bodyPr>
          <a:lstStyle/>
          <a:p>
            <a:pPr algn="l"/>
            <a:r>
              <a:rPr lang="en-US" altLang="en-US" sz="4200" dirty="0">
                <a:solidFill>
                  <a:srgbClr val="FFFFFF"/>
                </a:solidFill>
                <a:cs typeface="Calibri" panose="020F0502020204030204" pitchFamily="34" charset="0"/>
              </a:rPr>
              <a:t>Public Works Law</a:t>
            </a:r>
          </a:p>
        </p:txBody>
      </p:sp>
    </p:spTree>
    <p:extLst>
      <p:ext uri="{BB962C8B-B14F-4D97-AF65-F5344CB8AC3E}">
        <p14:creationId xmlns:p14="http://schemas.microsoft.com/office/powerpoint/2010/main" val="22096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4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8650" y="588168"/>
            <a:ext cx="78867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kern="1200" dirty="0">
                <a:solidFill>
                  <a:srgbClr val="FFFFFF"/>
                </a:solidFill>
                <a:latin typeface="+mj-lt"/>
                <a:ea typeface="+mj-ea"/>
                <a:cs typeface="+mj-cs"/>
              </a:rPr>
              <a:t>Contracts and Purchasing</a:t>
            </a:r>
          </a:p>
        </p:txBody>
      </p:sp>
      <p:sp>
        <p:nvSpPr>
          <p:cNvPr id="3" name="Content Placeholder 2"/>
          <p:cNvSpPr>
            <a:spLocks noGrp="1"/>
          </p:cNvSpPr>
          <p:nvPr>
            <p:ph idx="1"/>
          </p:nvPr>
        </p:nvSpPr>
        <p:spPr>
          <a:xfrm>
            <a:off x="628650" y="2391568"/>
            <a:ext cx="7981950" cy="3785394"/>
          </a:xfrm>
        </p:spPr>
        <p:txBody>
          <a:bodyPr vert="horz" lIns="91440" tIns="45720" rIns="91440" bIns="45720" rtlCol="0" anchor="ctr">
            <a:normAutofit/>
          </a:bodyPr>
          <a:lstStyle/>
          <a:p>
            <a:pPr marL="0" indent="0" defTabSz="914400">
              <a:buNone/>
            </a:pPr>
            <a:r>
              <a:rPr lang="en-US" sz="2000" b="1" dirty="0"/>
              <a:t>Disclaimer: </a:t>
            </a:r>
            <a:r>
              <a:rPr lang="en-US" sz="2000" dirty="0"/>
              <a:t>The opinions expressed in this presentation are those of David Smith and are not meant to be a legal interpretation of the law. The material included in this presentation is dated as of June 2023 and is subject to change.</a:t>
            </a:r>
          </a:p>
          <a:p>
            <a:pPr marL="0" indent="0" defTabSz="914400">
              <a:buNone/>
            </a:pPr>
            <a:r>
              <a:rPr lang="en-US" sz="2000" dirty="0"/>
              <a:t>This presentation:</a:t>
            </a:r>
          </a:p>
          <a:p>
            <a:pPr lvl="2" indent="-228600" defTabSz="914400"/>
            <a:r>
              <a:rPr lang="en-US" sz="2000" b="1" dirty="0"/>
              <a:t>Is a general overview</a:t>
            </a:r>
          </a:p>
          <a:p>
            <a:pPr lvl="2" indent="-228600" defTabSz="914400"/>
            <a:r>
              <a:rPr lang="en-US" sz="2000" dirty="0"/>
              <a:t>Cannot cover every situation 	</a:t>
            </a:r>
          </a:p>
          <a:p>
            <a:pPr lvl="2" indent="-228600" defTabSz="914400"/>
            <a:r>
              <a:rPr lang="en-US" sz="2000" dirty="0"/>
              <a:t>Official interpretation of particular questions or situations should be obtained through the board’s legal counsel, the Examiners of Public Accounts, Alabama Attorney Generals Office, Alabama Ethics Commission or Alabama State Department of Education. </a:t>
            </a:r>
          </a:p>
        </p:txBody>
      </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233E1325-5FE1-4A49-845F-69EDCECA040D}" type="slidenum">
              <a:rPr lang="en-US" sz="1200"/>
              <a:pPr>
                <a:spcAft>
                  <a:spcPts val="600"/>
                </a:spcAft>
              </a:pPr>
              <a:t>3</a:t>
            </a:fld>
            <a:endParaRPr lang="en-US" sz="1200"/>
          </a:p>
        </p:txBody>
      </p:sp>
    </p:spTree>
    <p:extLst>
      <p:ext uri="{BB962C8B-B14F-4D97-AF65-F5344CB8AC3E}">
        <p14:creationId xmlns:p14="http://schemas.microsoft.com/office/powerpoint/2010/main" val="232142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5C589E-417B-4C10-97CC-BAEDC26ED7A6}"/>
              </a:ext>
            </a:extLst>
          </p:cNvPr>
          <p:cNvPicPr>
            <a:picLocks noGrp="1" noChangeAspect="1"/>
          </p:cNvPicPr>
          <p:nvPr>
            <p:ph idx="1"/>
          </p:nvPr>
        </p:nvPicPr>
        <p:blipFill rotWithShape="1">
          <a:blip r:embed="rId2"/>
          <a:srcRect l="920" t="7446" r="24828" b="30434"/>
          <a:stretch/>
        </p:blipFill>
        <p:spPr>
          <a:xfrm>
            <a:off x="152400" y="159912"/>
            <a:ext cx="8743950" cy="5127312"/>
          </a:xfrm>
          <a:prstGeom prst="rect">
            <a:avLst/>
          </a:prstGeom>
        </p:spPr>
      </p:pic>
      <p:sp>
        <p:nvSpPr>
          <p:cNvPr id="4" name="Slide Number Placeholder 3">
            <a:extLst>
              <a:ext uri="{FF2B5EF4-FFF2-40B4-BE49-F238E27FC236}">
                <a16:creationId xmlns:a16="http://schemas.microsoft.com/office/drawing/2014/main" id="{965A6C59-2531-4CB3-ADB1-AB47BC481FF6}"/>
              </a:ext>
            </a:extLst>
          </p:cNvPr>
          <p:cNvSpPr>
            <a:spLocks noGrp="1"/>
          </p:cNvSpPr>
          <p:nvPr>
            <p:ph type="sldNum" sz="quarter" idx="12"/>
          </p:nvPr>
        </p:nvSpPr>
        <p:spPr/>
        <p:txBody>
          <a:bodyPr>
            <a:normAutofit/>
          </a:bodyPr>
          <a:lstStyle/>
          <a:p>
            <a:fld id="{233E1325-5FE1-4A49-845F-69EDCECA040D}" type="slidenum">
              <a:rPr lang="en-US" smtClean="0"/>
              <a:pPr/>
              <a:t>30</a:t>
            </a:fld>
            <a:endParaRPr lang="en-US" dirty="0"/>
          </a:p>
        </p:txBody>
      </p:sp>
    </p:spTree>
    <p:extLst>
      <p:ext uri="{BB962C8B-B14F-4D97-AF65-F5344CB8AC3E}">
        <p14:creationId xmlns:p14="http://schemas.microsoft.com/office/powerpoint/2010/main" val="1896149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6" name="Rectangle 717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628650" y="365125"/>
            <a:ext cx="7886700" cy="1325563"/>
          </a:xfrm>
        </p:spPr>
        <p:txBody>
          <a:bodyPr>
            <a:normAutofit fontScale="90000"/>
          </a:bodyPr>
          <a:lstStyle/>
          <a:p>
            <a:pPr algn="ctr"/>
            <a:br>
              <a:rPr lang="en-US" altLang="en-US" sz="2800" dirty="0">
                <a:solidFill>
                  <a:srgbClr val="FFFFFF"/>
                </a:solidFill>
                <a:cs typeface="Calibri" panose="020F0502020204030204" pitchFamily="34" charset="0"/>
              </a:rPr>
            </a:br>
            <a:r>
              <a:rPr lang="en-US" altLang="en-US" sz="4000" dirty="0">
                <a:solidFill>
                  <a:srgbClr val="FFFFFF"/>
                </a:solidFill>
                <a:cs typeface="Calibri" panose="020F0502020204030204" pitchFamily="34" charset="0"/>
              </a:rPr>
              <a:t>Public Works Law </a:t>
            </a:r>
            <a:br>
              <a:rPr lang="en-US" altLang="en-US" sz="2800" dirty="0">
                <a:solidFill>
                  <a:srgbClr val="FFFFFF"/>
                </a:solidFill>
              </a:rPr>
            </a:br>
            <a:endParaRPr lang="en-US" altLang="en-US" sz="2800" dirty="0">
              <a:solidFill>
                <a:srgbClr val="FFFFFF"/>
              </a:solidFill>
            </a:endParaRPr>
          </a:p>
        </p:txBody>
      </p:sp>
      <p:sp>
        <p:nvSpPr>
          <p:cNvPr id="7171" name="Rectangle 3"/>
          <p:cNvSpPr>
            <a:spLocks noGrp="1" noChangeArrowheads="1"/>
          </p:cNvSpPr>
          <p:nvPr>
            <p:ph idx="1"/>
          </p:nvPr>
        </p:nvSpPr>
        <p:spPr>
          <a:xfrm>
            <a:off x="228600" y="2133601"/>
            <a:ext cx="8458200" cy="4359274"/>
          </a:xfrm>
        </p:spPr>
        <p:txBody>
          <a:bodyPr>
            <a:normAutofit fontScale="92500" lnSpcReduction="10000"/>
          </a:bodyPr>
          <a:lstStyle/>
          <a:p>
            <a:r>
              <a:rPr lang="en-US" altLang="en-US" sz="2400" dirty="0">
                <a:latin typeface="Calibri" panose="020F0502020204030204" pitchFamily="34" charset="0"/>
                <a:cs typeface="Calibri" panose="020F0502020204030204" pitchFamily="34" charset="0"/>
              </a:rPr>
              <a:t>Applies to any governmental board, commission, agency, body, authority, instrumentality, department, or subdivision of the state, its counties and municipalities.</a:t>
            </a:r>
          </a:p>
          <a:p>
            <a:pPr marL="109728" indent="0">
              <a:buNone/>
            </a:pPr>
            <a:r>
              <a:rPr lang="en-US" sz="2400" b="1" i="1" dirty="0">
                <a:latin typeface="Calibri" panose="020F0502020204030204" pitchFamily="34" charset="0"/>
                <a:cs typeface="Calibri" panose="020F0502020204030204" pitchFamily="34" charset="0"/>
              </a:rPr>
              <a:t> </a:t>
            </a:r>
            <a:r>
              <a:rPr lang="en-US" sz="2400" b="1" dirty="0">
                <a:latin typeface="Garamond" panose="02020404030301010803" pitchFamily="18" charset="0"/>
              </a:rPr>
              <a:t>§ </a:t>
            </a:r>
            <a:r>
              <a:rPr lang="en-US" sz="2400" b="1" i="1" dirty="0">
                <a:latin typeface="Calibri" panose="020F0502020204030204" pitchFamily="34" charset="0"/>
                <a:cs typeface="Calibri" panose="020F0502020204030204" pitchFamily="34" charset="0"/>
              </a:rPr>
              <a:t>39-2-1(1), Ala. Code  1975</a:t>
            </a:r>
          </a:p>
          <a:p>
            <a:pPr marL="109728" indent="0">
              <a:buNone/>
            </a:pPr>
            <a:endParaRPr lang="en-US" sz="2400" dirty="0"/>
          </a:p>
          <a:p>
            <a:r>
              <a:rPr lang="en-US" sz="2400" dirty="0">
                <a:latin typeface="Calibri" panose="020F0502020204030204" pitchFamily="34" charset="0"/>
                <a:cs typeface="Calibri" panose="020F0502020204030204" pitchFamily="34" charset="0"/>
              </a:rPr>
              <a:t>PUBLIC WORKS- </a:t>
            </a:r>
            <a:r>
              <a:rPr lang="en-US" altLang="en-US" sz="2400" dirty="0">
                <a:latin typeface="Calibri" panose="020F0502020204030204" pitchFamily="34" charset="0"/>
                <a:cs typeface="Calibri" panose="020F0502020204030204" pitchFamily="34" charset="0"/>
              </a:rPr>
              <a:t>Applies to any construction, repair, renovation, or maintenance of public buildings, structures, sewers, waterworks, roads, bridges, docks, underpasses, and viaducts as well as any other improvement to be constructed, repaired, renovated, or maintained on public property and </a:t>
            </a:r>
            <a:r>
              <a:rPr lang="en-US" altLang="en-US" sz="2400" u="sng" dirty="0">
                <a:latin typeface="Calibri" panose="020F0502020204030204" pitchFamily="34" charset="0"/>
                <a:cs typeface="Calibri" panose="020F0502020204030204" pitchFamily="34" charset="0"/>
              </a:rPr>
              <a:t>to be paid, in whole or part, with public funds or with financing to be retired with public funds</a:t>
            </a:r>
            <a:r>
              <a:rPr lang="en-US" altLang="en-US" sz="2400" dirty="0">
                <a:latin typeface="Calibri" panose="020F0502020204030204" pitchFamily="34" charset="0"/>
                <a:cs typeface="Calibri" panose="020F0502020204030204" pitchFamily="34" charset="0"/>
              </a:rPr>
              <a:t> in the form of lease payments or otherwise.</a:t>
            </a:r>
          </a:p>
          <a:p>
            <a:endParaRPr lang="en-US" altLang="en-US" sz="1600" dirty="0">
              <a:latin typeface="Calibri" panose="020F0502020204030204" pitchFamily="34" charset="0"/>
              <a:cs typeface="Calibri" panose="020F0502020204030204" pitchFamily="34" charset="0"/>
            </a:endParaRPr>
          </a:p>
          <a:p>
            <a:pPr marL="109728" indent="0">
              <a:buNone/>
            </a:pPr>
            <a:r>
              <a:rPr lang="en-US" sz="1600" b="1" dirty="0">
                <a:latin typeface="Garamond" panose="02020404030301010803" pitchFamily="18" charset="0"/>
              </a:rPr>
              <a:t> §</a:t>
            </a:r>
            <a:r>
              <a:rPr lang="en-US" sz="1600" b="1" i="1" dirty="0">
                <a:latin typeface="Calibri" panose="020F0502020204030204" pitchFamily="34" charset="0"/>
                <a:cs typeface="Calibri" panose="020F0502020204030204" pitchFamily="34" charset="0"/>
              </a:rPr>
              <a:t> 39-2-1(6), Ala. Code  1975</a:t>
            </a:r>
            <a:endParaRPr lang="en-US" altLang="en-US"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8125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Expenditure Threshold</a:t>
            </a:r>
            <a:endParaRPr lang="en-US" sz="4000" dirty="0">
              <a:solidFill>
                <a:srgbClr val="FFFFFF"/>
              </a:solidFill>
            </a:endParaRPr>
          </a:p>
        </p:txBody>
      </p:sp>
      <p:sp>
        <p:nvSpPr>
          <p:cNvPr id="3" name="Content Placeholder 2"/>
          <p:cNvSpPr>
            <a:spLocks noGrp="1"/>
          </p:cNvSpPr>
          <p:nvPr>
            <p:ph idx="1"/>
          </p:nvPr>
        </p:nvSpPr>
        <p:spPr>
          <a:xfrm>
            <a:off x="628650" y="2438400"/>
            <a:ext cx="7886700" cy="3738562"/>
          </a:xfrm>
        </p:spPr>
        <p:txBody>
          <a:bodyPr>
            <a:normAutofit lnSpcReduction="10000"/>
          </a:bodyPr>
          <a:lstStyle/>
          <a:p>
            <a:pPr marL="0" lvl="5" indent="0">
              <a:buNone/>
            </a:pPr>
            <a:r>
              <a:rPr lang="en-US" sz="2200" b="1" i="1" dirty="0">
                <a:latin typeface="Garamond" panose="02020404030301010803" pitchFamily="18" charset="0"/>
              </a:rPr>
              <a:t>§</a:t>
            </a:r>
            <a:r>
              <a:rPr lang="en-US" sz="2200" b="1" i="1" dirty="0">
                <a:latin typeface="Calibri" panose="020F0502020204030204" pitchFamily="34" charset="0"/>
                <a:cs typeface="Calibri" panose="020F0502020204030204" pitchFamily="34" charset="0"/>
              </a:rPr>
              <a:t> 39-2-2(a), Ala. Code  1975</a:t>
            </a:r>
            <a:endParaRPr lang="en-US" sz="2200" b="1" i="1" dirty="0">
              <a:latin typeface="Garamond" panose="02020404030301010803" pitchFamily="18" charset="0"/>
            </a:endParaRPr>
          </a:p>
          <a:p>
            <a:pPr marL="514350" lvl="6" indent="-257175">
              <a:buFont typeface="Wingdings" panose="05000000000000000000" pitchFamily="2" charset="2"/>
              <a:buChar char="§"/>
            </a:pPr>
            <a:r>
              <a:rPr lang="en-US" sz="2200" dirty="0">
                <a:latin typeface="Calibri" panose="020F0502020204030204" pitchFamily="34" charset="0"/>
                <a:cs typeface="Calibri" panose="020F0502020204030204" pitchFamily="34" charset="0"/>
              </a:rPr>
              <a:t>Before entering into any contract for a public works involving an amount </a:t>
            </a:r>
            <a:r>
              <a:rPr lang="en-US" sz="2200" u="sng" dirty="0">
                <a:latin typeface="Calibri" panose="020F0502020204030204" pitchFamily="34" charset="0"/>
                <a:cs typeface="Calibri" panose="020F0502020204030204" pitchFamily="34" charset="0"/>
              </a:rPr>
              <a:t>in excess</a:t>
            </a:r>
            <a:r>
              <a:rPr lang="en-US" sz="2200" dirty="0">
                <a:latin typeface="Calibri" panose="020F0502020204030204" pitchFamily="34" charset="0"/>
                <a:cs typeface="Calibri" panose="020F0502020204030204" pitchFamily="34" charset="0"/>
              </a:rPr>
              <a:t> of fifty thousand dollars ($50,000), the awarding authority shall advertise for sealed bids…</a:t>
            </a:r>
          </a:p>
          <a:p>
            <a:pPr marL="514350" lvl="6" indent="-257175">
              <a:buFont typeface="Wingdings" panose="05000000000000000000" pitchFamily="2" charset="2"/>
              <a:buChar char="§"/>
            </a:pPr>
            <a:r>
              <a:rPr lang="en-US" sz="2200" dirty="0">
                <a:latin typeface="Calibri" panose="020F0502020204030204" pitchFamily="34" charset="0"/>
                <a:cs typeface="Calibri" panose="020F0502020204030204" pitchFamily="34" charset="0"/>
              </a:rPr>
              <a:t>No public work…involving a sum in excess of $50,000 shall be split into parts involving sums of $50,000 or less for the purposes of evading the requirements of this section.”</a:t>
            </a:r>
          </a:p>
          <a:p>
            <a:pPr marL="615256" lvl="3" indent="-257175">
              <a:buFont typeface="Wingdings" panose="05000000000000000000" pitchFamily="2" charset="2"/>
              <a:buChar char="§"/>
            </a:pPr>
            <a:endParaRPr lang="en-US" sz="2200" b="1" dirty="0">
              <a:latin typeface="Garamond" panose="02020404030301010803" pitchFamily="18" charset="0"/>
            </a:endParaRPr>
          </a:p>
          <a:p>
            <a:pPr marL="36612" lvl="3" indent="0">
              <a:buNone/>
            </a:pPr>
            <a:r>
              <a:rPr lang="en-US" sz="2200" b="1" i="1" dirty="0">
                <a:latin typeface="Garamond" panose="02020404030301010803" pitchFamily="18" charset="0"/>
              </a:rPr>
              <a:t>§</a:t>
            </a:r>
            <a:r>
              <a:rPr lang="en-US" sz="2200" b="1" i="1" dirty="0">
                <a:latin typeface="Calibri" panose="020F0502020204030204" pitchFamily="34" charset="0"/>
                <a:cs typeface="Calibri" panose="020F0502020204030204" pitchFamily="34" charset="0"/>
              </a:rPr>
              <a:t> 39-2-2(b), Ala. Code  1975</a:t>
            </a:r>
          </a:p>
          <a:p>
            <a:pPr marL="550962" lvl="4" indent="-257175">
              <a:buFont typeface="Wingdings" panose="05000000000000000000" pitchFamily="2" charset="2"/>
              <a:buChar char="§"/>
            </a:pPr>
            <a:r>
              <a:rPr lang="en-US" sz="2200" dirty="0">
                <a:latin typeface="Calibri" panose="020F0502020204030204" pitchFamily="34" charset="0"/>
                <a:cs typeface="Calibri" panose="020F0502020204030204" pitchFamily="34" charset="0"/>
              </a:rPr>
              <a:t>An awarding authority may let contracts for public works involving fifty thousand dollars </a:t>
            </a:r>
            <a:r>
              <a:rPr lang="en-US" sz="2200" u="sng" dirty="0">
                <a:latin typeface="Calibri" panose="020F0502020204030204" pitchFamily="34" charset="0"/>
                <a:cs typeface="Calibri" panose="020F0502020204030204" pitchFamily="34" charset="0"/>
              </a:rPr>
              <a:t>($50,000) or less</a:t>
            </a:r>
            <a:r>
              <a:rPr lang="en-US" sz="2200" dirty="0">
                <a:latin typeface="Calibri" panose="020F0502020204030204" pitchFamily="34" charset="0"/>
                <a:cs typeface="Calibri" panose="020F0502020204030204" pitchFamily="34" charset="0"/>
              </a:rPr>
              <a:t> with or without advertising or sealed bids.”</a:t>
            </a:r>
          </a:p>
          <a:p>
            <a:pPr marL="257175" lvl="4" indent="0">
              <a:buNone/>
            </a:pPr>
            <a:endParaRPr lang="en-US" sz="1600" b="1" dirty="0">
              <a:latin typeface="Garamond" panose="02020404030301010803" pitchFamily="18" charset="0"/>
            </a:endParaRPr>
          </a:p>
          <a:p>
            <a:pPr marL="257175" lvl="3" indent="-257175">
              <a:buFont typeface="Wingdings" panose="05000000000000000000" pitchFamily="2" charset="2"/>
              <a:buChar char="q"/>
            </a:pPr>
            <a:endParaRPr lang="en-US" sz="1600" b="1" dirty="0">
              <a:latin typeface="Garamond" panose="02020404030301010803" pitchFamily="18" charset="0"/>
            </a:endParaRPr>
          </a:p>
          <a:p>
            <a:pPr marL="100906" lvl="2" indent="0">
              <a:buNone/>
            </a:pPr>
            <a:endParaRPr lang="en-US" sz="1600" b="1" dirty="0">
              <a:latin typeface="Garamond" panose="02020404030301010803" pitchFamily="18" charset="0"/>
            </a:endParaRPr>
          </a:p>
          <a:p>
            <a:pPr marL="358081" lvl="2" indent="-257175">
              <a:buFont typeface="Wingdings" panose="05000000000000000000" pitchFamily="2" charset="2"/>
              <a:buChar char="q"/>
            </a:pPr>
            <a:endParaRPr lang="en-US" sz="1600" b="1" dirty="0">
              <a:latin typeface="Garamond" panose="02020404030301010803" pitchFamily="18" charset="0"/>
            </a:endParaRPr>
          </a:p>
        </p:txBody>
      </p:sp>
    </p:spTree>
    <p:extLst>
      <p:ext uri="{BB962C8B-B14F-4D97-AF65-F5344CB8AC3E}">
        <p14:creationId xmlns:p14="http://schemas.microsoft.com/office/powerpoint/2010/main" val="3874395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Expenditure Threshold</a:t>
            </a:r>
            <a:endParaRPr lang="en-US" sz="4000" dirty="0">
              <a:solidFill>
                <a:srgbClr val="FFFFFF"/>
              </a:solidFill>
            </a:endParaRPr>
          </a:p>
        </p:txBody>
      </p:sp>
      <p:sp>
        <p:nvSpPr>
          <p:cNvPr id="3" name="Content Placeholder 2"/>
          <p:cNvSpPr>
            <a:spLocks noGrp="1"/>
          </p:cNvSpPr>
          <p:nvPr>
            <p:ph idx="1"/>
          </p:nvPr>
        </p:nvSpPr>
        <p:spPr>
          <a:xfrm>
            <a:off x="628650" y="2438400"/>
            <a:ext cx="7886700" cy="3738562"/>
          </a:xfrm>
        </p:spPr>
        <p:txBody>
          <a:bodyPr>
            <a:normAutofit lnSpcReduction="10000"/>
          </a:bodyPr>
          <a:lstStyle/>
          <a:p>
            <a:pPr marL="0" lvl="5" indent="0">
              <a:buNone/>
            </a:pPr>
            <a:r>
              <a:rPr lang="en-US" sz="2000" b="1" i="1" dirty="0">
                <a:latin typeface="Garamond" panose="02020404030301010803" pitchFamily="18" charset="0"/>
              </a:rPr>
              <a:t> </a:t>
            </a:r>
            <a:r>
              <a:rPr lang="en-US" sz="2200" b="1" i="1" dirty="0">
                <a:latin typeface="Garamond" panose="02020404030301010803" pitchFamily="18" charset="0"/>
              </a:rPr>
              <a:t>§</a:t>
            </a:r>
            <a:r>
              <a:rPr lang="en-US" sz="2200" b="1" i="1" dirty="0">
                <a:latin typeface="Calibri" panose="020F0502020204030204" pitchFamily="34" charset="0"/>
                <a:cs typeface="Calibri" panose="020F0502020204030204" pitchFamily="34" charset="0"/>
              </a:rPr>
              <a:t> 39-2-2(a), Ala. Code  1975</a:t>
            </a:r>
            <a:endParaRPr lang="en-US" sz="2200" b="1" i="1" dirty="0">
              <a:latin typeface="Garamond" panose="02020404030301010803" pitchFamily="18" charset="0"/>
            </a:endParaRPr>
          </a:p>
          <a:p>
            <a:pPr marL="685800" lvl="6" indent="-342900">
              <a:buFont typeface="Wingdings" panose="05000000000000000000" pitchFamily="2" charset="2"/>
              <a:buChar char="§"/>
            </a:pPr>
            <a:r>
              <a:rPr lang="en-US" sz="2200" dirty="0">
                <a:latin typeface="Calibri" panose="020F0502020204030204" pitchFamily="34" charset="0"/>
                <a:cs typeface="Calibri" panose="020F0502020204030204" pitchFamily="34" charset="0"/>
              </a:rPr>
              <a:t>Before entering into any contract for a public works involving an amount </a:t>
            </a:r>
            <a:r>
              <a:rPr lang="en-US" sz="2200" u="sng" dirty="0">
                <a:latin typeface="Calibri" panose="020F0502020204030204" pitchFamily="34" charset="0"/>
                <a:cs typeface="Calibri" panose="020F0502020204030204" pitchFamily="34" charset="0"/>
              </a:rPr>
              <a:t>in excess</a:t>
            </a:r>
            <a:r>
              <a:rPr lang="en-US" sz="2200" dirty="0">
                <a:latin typeface="Calibri" panose="020F0502020204030204" pitchFamily="34" charset="0"/>
                <a:cs typeface="Calibri" panose="020F0502020204030204" pitchFamily="34" charset="0"/>
              </a:rPr>
              <a:t> of fifty thousand dollars ($50,000), the awarding authority shall advertise for sealed bids…</a:t>
            </a:r>
          </a:p>
          <a:p>
            <a:pPr marL="685800" lvl="6" indent="-342900">
              <a:buFont typeface="Wingdings" panose="05000000000000000000" pitchFamily="2" charset="2"/>
              <a:buChar char="§"/>
            </a:pPr>
            <a:r>
              <a:rPr lang="en-US" sz="2200" dirty="0">
                <a:latin typeface="Calibri" panose="020F0502020204030204" pitchFamily="34" charset="0"/>
                <a:cs typeface="Calibri" panose="020F0502020204030204" pitchFamily="34" charset="0"/>
              </a:rPr>
              <a:t>No public work…involving a sum in excess of $50,000 shall be split into parts involving sums of $50,000 or less for the purposes of evading the requirements of this section.</a:t>
            </a:r>
          </a:p>
          <a:p>
            <a:pPr marL="820341" lvl="3" indent="-342900">
              <a:buFont typeface="Wingdings" panose="05000000000000000000" pitchFamily="2" charset="2"/>
              <a:buChar char="§"/>
            </a:pPr>
            <a:endParaRPr lang="en-US" sz="2200" b="1" dirty="0">
              <a:latin typeface="Garamond" panose="02020404030301010803" pitchFamily="18" charset="0"/>
            </a:endParaRPr>
          </a:p>
          <a:p>
            <a:pPr marL="391716" lvl="3" indent="-342900">
              <a:buFont typeface="Wingdings" panose="05000000000000000000" pitchFamily="2" charset="2"/>
              <a:buChar char="§"/>
            </a:pPr>
            <a:r>
              <a:rPr lang="en-US" sz="2200" b="1" i="1" dirty="0">
                <a:latin typeface="Garamond" panose="02020404030301010803" pitchFamily="18" charset="0"/>
              </a:rPr>
              <a:t>§</a:t>
            </a:r>
            <a:r>
              <a:rPr lang="en-US" sz="2200" b="1" i="1" dirty="0">
                <a:latin typeface="Calibri" panose="020F0502020204030204" pitchFamily="34" charset="0"/>
                <a:cs typeface="Calibri" panose="020F0502020204030204" pitchFamily="34" charset="0"/>
              </a:rPr>
              <a:t> 39-2-2(b), Ala. Code  1975</a:t>
            </a:r>
          </a:p>
          <a:p>
            <a:pPr marL="734616" lvl="4" indent="-342900">
              <a:buFont typeface="Wingdings" panose="05000000000000000000" pitchFamily="2" charset="2"/>
              <a:buChar char="§"/>
            </a:pPr>
            <a:r>
              <a:rPr lang="en-US" sz="2200" dirty="0">
                <a:latin typeface="Calibri" panose="020F0502020204030204" pitchFamily="34" charset="0"/>
                <a:cs typeface="Calibri" panose="020F0502020204030204" pitchFamily="34" charset="0"/>
              </a:rPr>
              <a:t>An awarding authority may let contracts for public works involving fifty thousand dollars </a:t>
            </a:r>
            <a:r>
              <a:rPr lang="en-US" sz="2200" u="sng" dirty="0">
                <a:latin typeface="Calibri" panose="020F0502020204030204" pitchFamily="34" charset="0"/>
                <a:cs typeface="Calibri" panose="020F0502020204030204" pitchFamily="34" charset="0"/>
              </a:rPr>
              <a:t>($50,000) or less</a:t>
            </a:r>
            <a:r>
              <a:rPr lang="en-US" sz="2200" dirty="0">
                <a:latin typeface="Calibri" panose="020F0502020204030204" pitchFamily="34" charset="0"/>
                <a:cs typeface="Calibri" panose="020F0502020204030204" pitchFamily="34" charset="0"/>
              </a:rPr>
              <a:t> with or without advertising or sealed bids.</a:t>
            </a:r>
          </a:p>
          <a:p>
            <a:pPr marL="342900" lvl="4" indent="0">
              <a:buNone/>
            </a:pPr>
            <a:endParaRPr lang="en-US" sz="2000" b="1" dirty="0">
              <a:latin typeface="Garamond" panose="02020404030301010803" pitchFamily="18" charset="0"/>
            </a:endParaRPr>
          </a:p>
          <a:p>
            <a:pPr marL="342900" lvl="3" indent="-342900">
              <a:buFont typeface="Wingdings" panose="05000000000000000000" pitchFamily="2" charset="2"/>
              <a:buChar char="q"/>
            </a:pPr>
            <a:endParaRPr lang="en-US" sz="2000" b="1" dirty="0">
              <a:latin typeface="Garamond" panose="02020404030301010803" pitchFamily="18" charset="0"/>
            </a:endParaRPr>
          </a:p>
          <a:p>
            <a:pPr marL="134541" lvl="2" indent="0">
              <a:buNone/>
            </a:pPr>
            <a:endParaRPr lang="en-US" sz="2000" b="1" dirty="0">
              <a:latin typeface="Garamond" panose="02020404030301010803" pitchFamily="18" charset="0"/>
            </a:endParaRPr>
          </a:p>
          <a:p>
            <a:pPr marL="477441" lvl="2" indent="-342900">
              <a:buFont typeface="Wingdings" panose="05000000000000000000" pitchFamily="2" charset="2"/>
              <a:buChar char="q"/>
            </a:pPr>
            <a:endParaRPr lang="en-US" sz="2000" b="1" dirty="0">
              <a:latin typeface="Garamond" panose="02020404030301010803" pitchFamily="18" charset="0"/>
            </a:endParaRPr>
          </a:p>
        </p:txBody>
      </p:sp>
    </p:spTree>
    <p:extLst>
      <p:ext uri="{BB962C8B-B14F-4D97-AF65-F5344CB8AC3E}">
        <p14:creationId xmlns:p14="http://schemas.microsoft.com/office/powerpoint/2010/main" val="1901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Blue arrows pointing at a red button">
            <a:extLst>
              <a:ext uri="{FF2B5EF4-FFF2-40B4-BE49-F238E27FC236}">
                <a16:creationId xmlns:a16="http://schemas.microsoft.com/office/drawing/2014/main" id="{5E52A966-50B3-47FE-A3E3-6AE9AFB24C71}"/>
              </a:ext>
            </a:extLst>
          </p:cNvPr>
          <p:cNvPicPr>
            <a:picLocks noChangeAspect="1"/>
          </p:cNvPicPr>
          <p:nvPr/>
        </p:nvPicPr>
        <p:blipFill rotWithShape="1">
          <a:blip r:embed="rId2">
            <a:alphaModFix amt="50000"/>
          </a:blip>
          <a:srcRect l="9708" r="1313" b="-1"/>
          <a:stretch/>
        </p:blipFill>
        <p:spPr>
          <a:xfrm>
            <a:off x="20" y="10"/>
            <a:ext cx="9143980" cy="6857990"/>
          </a:xfrm>
          <a:prstGeom prst="rect">
            <a:avLst/>
          </a:prstGeom>
        </p:spPr>
      </p:pic>
      <p:sp>
        <p:nvSpPr>
          <p:cNvPr id="2" name="Title 1">
            <a:extLst>
              <a:ext uri="{FF2B5EF4-FFF2-40B4-BE49-F238E27FC236}">
                <a16:creationId xmlns:a16="http://schemas.microsoft.com/office/drawing/2014/main" id="{F196C14F-AB9B-497E-86F3-0328091B2677}"/>
              </a:ext>
            </a:extLst>
          </p:cNvPr>
          <p:cNvSpPr>
            <a:spLocks noGrp="1"/>
          </p:cNvSpPr>
          <p:nvPr>
            <p:ph type="title"/>
          </p:nvPr>
        </p:nvSpPr>
        <p:spPr>
          <a:xfrm>
            <a:off x="1143000" y="1122363"/>
            <a:ext cx="6858000" cy="3063240"/>
          </a:xfrm>
        </p:spPr>
        <p:txBody>
          <a:bodyPr vert="horz" lIns="91440" tIns="45720" rIns="91440" bIns="45720" rtlCol="0" anchor="b" anchorCtr="1">
            <a:normAutofit/>
          </a:bodyPr>
          <a:lstStyle/>
          <a:p>
            <a:pPr algn="ctr" defTabSz="914400"/>
            <a:r>
              <a:rPr lang="en-US" sz="5700" dirty="0">
                <a:solidFill>
                  <a:srgbClr val="FFFFFF"/>
                </a:solidFill>
              </a:rPr>
              <a:t>Bid Process </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D27B2ED-392C-4F62-B8F4-F6765E045C5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B35A05F-CB0D-42E0-89D1-3674CDA91D34}" type="slidenum">
              <a:rPr lang="en-US" sz="1200">
                <a:solidFill>
                  <a:srgbClr val="FFFFFF"/>
                </a:solidFill>
                <a:latin typeface="Calibri" panose="020F0502020204030204"/>
              </a:rPr>
              <a:pPr>
                <a:spcAft>
                  <a:spcPts val="600"/>
                </a:spcAft>
                <a:defRPr/>
              </a:pPr>
              <a:t>34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64010568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rPr>
              <a:t>Planning</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t>Project Planning</a:t>
            </a:r>
          </a:p>
          <a:p>
            <a:pPr lvl="1"/>
            <a:r>
              <a:rPr lang="en-US" sz="2200" dirty="0"/>
              <a:t>Define Project (Capital Plan)</a:t>
            </a:r>
          </a:p>
          <a:p>
            <a:pPr lvl="1"/>
            <a:r>
              <a:rPr lang="en-US" sz="2200" dirty="0"/>
              <a:t>Select Design Professionals</a:t>
            </a:r>
          </a:p>
          <a:p>
            <a:pPr lvl="1"/>
            <a:r>
              <a:rPr lang="en-US" sz="2200" dirty="0"/>
              <a:t>Develop Educational Program/Project Design </a:t>
            </a:r>
          </a:p>
          <a:p>
            <a:pPr lvl="1"/>
            <a:r>
              <a:rPr lang="en-US" sz="2200" dirty="0"/>
              <a:t>Develop Budget</a:t>
            </a:r>
          </a:p>
          <a:p>
            <a:pPr lvl="1"/>
            <a:r>
              <a:rPr lang="en-US" sz="2200" dirty="0"/>
              <a:t>DCM Review/Approval Plans</a:t>
            </a:r>
          </a:p>
          <a:p>
            <a:pPr lvl="1"/>
            <a:r>
              <a:rPr lang="en-US" sz="2200" dirty="0"/>
              <a:t>Bid Project</a:t>
            </a:r>
          </a:p>
          <a:p>
            <a:pPr lvl="1"/>
            <a:r>
              <a:rPr lang="en-US" sz="2200" dirty="0"/>
              <a:t>Manage Project</a:t>
            </a:r>
          </a:p>
          <a:p>
            <a:pPr lvl="1"/>
            <a:r>
              <a:rPr lang="en-US" sz="2200" dirty="0"/>
              <a:t>Post Assessment</a:t>
            </a:r>
          </a:p>
          <a:p>
            <a:pPr lvl="1"/>
            <a:endParaRPr lang="en-US" sz="2300" dirty="0"/>
          </a:p>
          <a:p>
            <a:pPr lvl="1">
              <a:buNone/>
            </a:pPr>
            <a:endParaRPr lang="en-US" sz="23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defRPr/>
            </a:pPr>
            <a:fld id="{6DD86827-3D06-463A-ADC5-2E74F50BD039}" type="slidenum">
              <a:rPr lang="en-US" smtClean="0"/>
              <a:pPr>
                <a:spcAft>
                  <a:spcPts val="600"/>
                </a:spcAft>
                <a:defRPr/>
              </a:pPr>
              <a:t>35</a:t>
            </a:fld>
            <a:endParaRPr lang="en-US"/>
          </a:p>
        </p:txBody>
      </p:sp>
    </p:spTree>
    <p:extLst>
      <p:ext uri="{BB962C8B-B14F-4D97-AF65-F5344CB8AC3E}">
        <p14:creationId xmlns:p14="http://schemas.microsoft.com/office/powerpoint/2010/main" val="2874114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Advertising Requirements</a:t>
            </a:r>
          </a:p>
        </p:txBody>
      </p:sp>
      <p:sp>
        <p:nvSpPr>
          <p:cNvPr id="3" name="Content Placeholder 2"/>
          <p:cNvSpPr>
            <a:spLocks noGrp="1"/>
          </p:cNvSpPr>
          <p:nvPr>
            <p:ph idx="1"/>
          </p:nvPr>
        </p:nvSpPr>
        <p:spPr>
          <a:xfrm>
            <a:off x="628650" y="2438400"/>
            <a:ext cx="7886700" cy="3738562"/>
          </a:xfrm>
        </p:spPr>
        <p:txBody>
          <a:bodyPr>
            <a:normAutofit/>
          </a:bodyPr>
          <a:lstStyle/>
          <a:p>
            <a:pPr marL="0" lvl="5" indent="0">
              <a:buNone/>
            </a:pPr>
            <a:endParaRPr lang="en-US" sz="2200" b="1" i="1" dirty="0">
              <a:latin typeface="Calibri" panose="020F0502020204030204" pitchFamily="34" charset="0"/>
              <a:cs typeface="Calibri" panose="020F0502020204030204" pitchFamily="34" charset="0"/>
            </a:endParaRPr>
          </a:p>
          <a:p>
            <a:pPr marL="0" lvl="5" indent="0">
              <a:buNone/>
            </a:pPr>
            <a:r>
              <a:rPr lang="en-US" sz="2200" b="1" i="1" dirty="0">
                <a:latin typeface="Calibri" panose="020F0502020204030204" pitchFamily="34" charset="0"/>
                <a:cs typeface="Calibri" panose="020F0502020204030204" pitchFamily="34" charset="0"/>
              </a:rPr>
              <a:t> </a:t>
            </a:r>
            <a:r>
              <a:rPr lang="en-US" sz="2200" b="1" dirty="0">
                <a:latin typeface="Garamond" panose="02020404030301010803" pitchFamily="18" charset="0"/>
              </a:rPr>
              <a:t>§ </a:t>
            </a:r>
            <a:r>
              <a:rPr lang="en-US" sz="2200" b="1" i="1" dirty="0">
                <a:latin typeface="Calibri" panose="020F0502020204030204" pitchFamily="34" charset="0"/>
                <a:cs typeface="Calibri" panose="020F0502020204030204" pitchFamily="34" charset="0"/>
              </a:rPr>
              <a:t>39-2-2(a), Ala. Code  1975 </a:t>
            </a:r>
          </a:p>
          <a:p>
            <a:pPr marL="685800" lvl="6"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Public works involving an amount </a:t>
            </a:r>
            <a:r>
              <a:rPr lang="en-US" sz="2200" u="sng" dirty="0">
                <a:latin typeface="Calibri" panose="020F0502020204030204" pitchFamily="34" charset="0"/>
                <a:cs typeface="Calibri" panose="020F0502020204030204" pitchFamily="34" charset="0"/>
              </a:rPr>
              <a:t>in excess</a:t>
            </a:r>
            <a:r>
              <a:rPr lang="en-US" sz="2200" dirty="0">
                <a:latin typeface="Calibri" panose="020F0502020204030204" pitchFamily="34" charset="0"/>
                <a:cs typeface="Calibri" panose="020F0502020204030204" pitchFamily="34" charset="0"/>
              </a:rPr>
              <a:t> of fifty thousand dollars ($50,000) shall advertise:</a:t>
            </a:r>
          </a:p>
          <a:p>
            <a:pPr marL="1028700" lvl="7"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Once a week for three consecutive weeks-newspaper of general circulation in the county or counties of the improvement is to be made.</a:t>
            </a:r>
          </a:p>
          <a:p>
            <a:pPr marL="1028700" lvl="7"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Additional requirement for contracts over $500,000-once in three newspapers of general circulation throughout the state.</a:t>
            </a:r>
          </a:p>
          <a:p>
            <a:pPr marL="0" lvl="7" indent="0">
              <a:buNone/>
            </a:pPr>
            <a:endParaRPr lang="en-US" sz="2100" b="1" dirty="0">
              <a:latin typeface="Garamond" panose="02020404030301010803" pitchFamily="18" charset="0"/>
            </a:endParaRPr>
          </a:p>
          <a:p>
            <a:pPr marL="477441" lvl="3" indent="0">
              <a:buNone/>
            </a:pPr>
            <a:endParaRPr lang="en-US" sz="2100" b="1" dirty="0">
              <a:latin typeface="Garamond" panose="02020404030301010803" pitchFamily="18" charset="0"/>
            </a:endParaRPr>
          </a:p>
          <a:p>
            <a:pPr marL="391716" lvl="4" indent="0">
              <a:buNone/>
            </a:pPr>
            <a:endParaRPr lang="en-US" sz="2100" b="1" dirty="0">
              <a:latin typeface="Garamond" panose="02020404030301010803" pitchFamily="18" charset="0"/>
            </a:endParaRPr>
          </a:p>
          <a:p>
            <a:pPr marL="342900" lvl="4" indent="0">
              <a:buNone/>
            </a:pPr>
            <a:endParaRPr lang="en-US" sz="2100" b="1" dirty="0">
              <a:latin typeface="Garamond" panose="02020404030301010803" pitchFamily="18" charset="0"/>
            </a:endParaRPr>
          </a:p>
          <a:p>
            <a:pPr marL="342900" lvl="3" indent="-342900">
              <a:buFont typeface="Wingdings" panose="05000000000000000000" pitchFamily="2" charset="2"/>
              <a:buChar char="q"/>
            </a:pPr>
            <a:endParaRPr lang="en-US" sz="2100" b="1" dirty="0">
              <a:latin typeface="Garamond" panose="02020404030301010803" pitchFamily="18" charset="0"/>
            </a:endParaRPr>
          </a:p>
          <a:p>
            <a:pPr marL="134541" lvl="2" indent="0">
              <a:buNone/>
            </a:pPr>
            <a:endParaRPr lang="en-US" sz="2100" b="1" dirty="0">
              <a:latin typeface="Garamond" panose="02020404030301010803" pitchFamily="18" charset="0"/>
            </a:endParaRPr>
          </a:p>
          <a:p>
            <a:pPr marL="477441" lvl="2" indent="-342900">
              <a:buFont typeface="Wingdings" panose="05000000000000000000" pitchFamily="2" charset="2"/>
              <a:buChar char="q"/>
            </a:pPr>
            <a:endParaRPr lang="en-US" sz="2100" b="1" dirty="0">
              <a:latin typeface="Garamond" panose="02020404030301010803" pitchFamily="18" charset="0"/>
            </a:endParaRPr>
          </a:p>
        </p:txBody>
      </p:sp>
    </p:spTree>
    <p:extLst>
      <p:ext uri="{BB962C8B-B14F-4D97-AF65-F5344CB8AC3E}">
        <p14:creationId xmlns:p14="http://schemas.microsoft.com/office/powerpoint/2010/main" val="194165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D6F2D8-66C2-4BDB-8947-F2CC880429EF}"/>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Advertising Requirements</a:t>
            </a:r>
          </a:p>
        </p:txBody>
      </p:sp>
      <p:sp>
        <p:nvSpPr>
          <p:cNvPr id="3" name="Content Placeholder 2">
            <a:extLst>
              <a:ext uri="{FF2B5EF4-FFF2-40B4-BE49-F238E27FC236}">
                <a16:creationId xmlns:a16="http://schemas.microsoft.com/office/drawing/2014/main" id="{0D0C6775-6A68-4F0E-B226-F7DA36AEFC32}"/>
              </a:ext>
            </a:extLst>
          </p:cNvPr>
          <p:cNvSpPr>
            <a:spLocks noGrp="1"/>
          </p:cNvSpPr>
          <p:nvPr>
            <p:ph idx="1"/>
          </p:nvPr>
        </p:nvSpPr>
        <p:spPr>
          <a:xfrm>
            <a:off x="628650" y="2438400"/>
            <a:ext cx="7886700" cy="3738562"/>
          </a:xfrm>
        </p:spPr>
        <p:txBody>
          <a:bodyPr>
            <a:normAutofit lnSpcReduction="10000"/>
          </a:bodyPr>
          <a:lstStyle/>
          <a:p>
            <a:pPr marL="0" indent="0">
              <a:buNone/>
            </a:pPr>
            <a:r>
              <a:rPr lang="en-US" sz="2200" b="1" i="1" dirty="0"/>
              <a:t>§ 39-2-2(a), Ala. Code  1975 </a:t>
            </a:r>
            <a:endParaRPr lang="en-US" sz="2200" i="1" dirty="0"/>
          </a:p>
          <a:p>
            <a:pPr>
              <a:buFont typeface="Wingdings" panose="05000000000000000000" pitchFamily="2" charset="2"/>
              <a:buChar char="§"/>
            </a:pPr>
            <a:r>
              <a:rPr lang="en-US" sz="2200" dirty="0">
                <a:cs typeface="Calibri" panose="020F0502020204030204" pitchFamily="34" charset="0"/>
              </a:rPr>
              <a:t>The advertisements shall:</a:t>
            </a:r>
          </a:p>
          <a:p>
            <a:pPr lvl="1">
              <a:buFont typeface="Wingdings" panose="05000000000000000000" pitchFamily="2" charset="2"/>
              <a:buChar char="§"/>
            </a:pPr>
            <a:r>
              <a:rPr lang="en-US" sz="2200" dirty="0">
                <a:cs typeface="Calibri" panose="020F0502020204030204" pitchFamily="34" charset="0"/>
              </a:rPr>
              <a:t>briefly describe the improvement</a:t>
            </a:r>
          </a:p>
          <a:p>
            <a:pPr lvl="1">
              <a:buFont typeface="Wingdings" panose="05000000000000000000" pitchFamily="2" charset="2"/>
              <a:buChar char="§"/>
            </a:pPr>
            <a:r>
              <a:rPr lang="en-US" sz="2200" dirty="0">
                <a:cs typeface="Calibri" panose="020F0502020204030204" pitchFamily="34" charset="0"/>
              </a:rPr>
              <a:t>state that plans and specifications for the improvement are on file for examination in a designated office of the awarding authority</a:t>
            </a:r>
          </a:p>
          <a:p>
            <a:pPr lvl="1">
              <a:buFont typeface="Wingdings" panose="05000000000000000000" pitchFamily="2" charset="2"/>
              <a:buChar char="§"/>
            </a:pPr>
            <a:r>
              <a:rPr lang="en-US" sz="2200" dirty="0">
                <a:cs typeface="Calibri" panose="020F0502020204030204" pitchFamily="34" charset="0"/>
              </a:rPr>
              <a:t>state the procedure for obtaining plans and specifications</a:t>
            </a:r>
          </a:p>
          <a:p>
            <a:pPr lvl="1">
              <a:buFont typeface="Wingdings" panose="05000000000000000000" pitchFamily="2" charset="2"/>
              <a:buChar char="§"/>
            </a:pPr>
            <a:r>
              <a:rPr lang="en-US" sz="2200" dirty="0">
                <a:cs typeface="Calibri" panose="020F0502020204030204" pitchFamily="34" charset="0"/>
              </a:rPr>
              <a:t>state the time and place in which bids shall be received and opened and </a:t>
            </a:r>
          </a:p>
          <a:p>
            <a:pPr lvl="1">
              <a:buFont typeface="Wingdings" panose="05000000000000000000" pitchFamily="2" charset="2"/>
              <a:buChar char="§"/>
            </a:pPr>
            <a:r>
              <a:rPr lang="en-US" sz="2200" dirty="0">
                <a:cs typeface="Calibri" panose="020F0502020204030204" pitchFamily="34" charset="0"/>
              </a:rPr>
              <a:t>identify whether prequalification is required and where all written prequalification information is available for review.</a:t>
            </a:r>
          </a:p>
          <a:p>
            <a:pPr marL="0" indent="0">
              <a:buNone/>
            </a:pPr>
            <a:endParaRPr lang="en-US" dirty="0"/>
          </a:p>
        </p:txBody>
      </p:sp>
      <p:sp>
        <p:nvSpPr>
          <p:cNvPr id="4" name="Slide Number Placeholder 3">
            <a:extLst>
              <a:ext uri="{FF2B5EF4-FFF2-40B4-BE49-F238E27FC236}">
                <a16:creationId xmlns:a16="http://schemas.microsoft.com/office/drawing/2014/main" id="{F5AA654A-8580-4D4B-8598-1C39332AB23B}"/>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37</a:t>
            </a:fld>
            <a:endParaRPr lang="en-US"/>
          </a:p>
        </p:txBody>
      </p:sp>
    </p:spTree>
    <p:extLst>
      <p:ext uri="{BB962C8B-B14F-4D97-AF65-F5344CB8AC3E}">
        <p14:creationId xmlns:p14="http://schemas.microsoft.com/office/powerpoint/2010/main" val="2147911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Bid Lists</a:t>
            </a:r>
          </a:p>
        </p:txBody>
      </p:sp>
      <p:sp>
        <p:nvSpPr>
          <p:cNvPr id="3" name="Content Placeholder 2"/>
          <p:cNvSpPr>
            <a:spLocks noGrp="1"/>
          </p:cNvSpPr>
          <p:nvPr>
            <p:ph idx="1"/>
          </p:nvPr>
        </p:nvSpPr>
        <p:spPr>
          <a:xfrm>
            <a:off x="628650" y="2438400"/>
            <a:ext cx="7886700" cy="3738562"/>
          </a:xfrm>
        </p:spPr>
        <p:txBody>
          <a:bodyPr>
            <a:normAutofit/>
          </a:bodyPr>
          <a:lstStyle/>
          <a:p>
            <a:pPr marL="0" lvl="5" indent="0">
              <a:buNone/>
            </a:pPr>
            <a:r>
              <a:rPr lang="en-US" sz="2200" b="1" i="1" dirty="0">
                <a:latin typeface="Garamond" panose="02020404030301010803" pitchFamily="18" charset="0"/>
              </a:rPr>
              <a:t>§ </a:t>
            </a:r>
            <a:r>
              <a:rPr lang="en-US" sz="2200" b="1" i="1" dirty="0">
                <a:latin typeface="Calibri" panose="020F0502020204030204" pitchFamily="34" charset="0"/>
                <a:cs typeface="Calibri" panose="020F0502020204030204" pitchFamily="34" charset="0"/>
              </a:rPr>
              <a:t>39-2-2(a), Ala. Code  1975</a:t>
            </a:r>
          </a:p>
          <a:p>
            <a:pPr marL="685800" lvl="6" indent="-342900">
              <a:buFont typeface="Wingdings" panose="05000000000000000000" pitchFamily="2" charset="2"/>
              <a:buChar char="§"/>
            </a:pPr>
            <a:r>
              <a:rPr lang="en-US" sz="2200" dirty="0">
                <a:latin typeface="Calibri" panose="020F0502020204030204" pitchFamily="34" charset="0"/>
                <a:cs typeface="Calibri" panose="020F0502020204030204" pitchFamily="34" charset="0"/>
              </a:rPr>
              <a:t>Sealed bids shall also be solicited by sending notice by mail to all persons who have filed a request in writing with the official designated by the awarding authority that they be listed for solicitation on bids for the public works contracts indicated in the request. </a:t>
            </a:r>
          </a:p>
          <a:p>
            <a:pPr marL="342900" lvl="6" indent="0">
              <a:buNone/>
            </a:pPr>
            <a:endParaRPr lang="en-US" sz="2300" b="1" dirty="0">
              <a:latin typeface="Garamond" panose="02020404030301010803" pitchFamily="18" charset="0"/>
            </a:endParaRPr>
          </a:p>
          <a:p>
            <a:pPr marL="342900" lvl="4" indent="0">
              <a:buNone/>
            </a:pPr>
            <a:r>
              <a:rPr lang="en-US" sz="2300" b="1" dirty="0">
                <a:latin typeface="Garamond" panose="02020404030301010803" pitchFamily="18" charset="0"/>
              </a:rPr>
              <a:t>	</a:t>
            </a:r>
          </a:p>
          <a:p>
            <a:pPr marL="342900" lvl="3" indent="-342900">
              <a:buFont typeface="Wingdings" panose="05000000000000000000" pitchFamily="2" charset="2"/>
              <a:buChar char="q"/>
            </a:pPr>
            <a:endParaRPr lang="en-US" sz="2300" b="1" dirty="0">
              <a:latin typeface="Garamond" panose="02020404030301010803" pitchFamily="18" charset="0"/>
            </a:endParaRPr>
          </a:p>
          <a:p>
            <a:pPr marL="134541" lvl="2" indent="0">
              <a:buNone/>
            </a:pPr>
            <a:endParaRPr lang="en-US" sz="2300" b="1" dirty="0">
              <a:latin typeface="Garamond" panose="02020404030301010803" pitchFamily="18" charset="0"/>
            </a:endParaRPr>
          </a:p>
          <a:p>
            <a:pPr marL="477441" lvl="2" indent="-342900">
              <a:buFont typeface="Wingdings" panose="05000000000000000000" pitchFamily="2" charset="2"/>
              <a:buChar char="q"/>
            </a:pPr>
            <a:endParaRPr lang="en-US" sz="2300" b="1" dirty="0">
              <a:latin typeface="Garamond" panose="02020404030301010803" pitchFamily="18" charset="0"/>
            </a:endParaRPr>
          </a:p>
        </p:txBody>
      </p:sp>
    </p:spTree>
    <p:extLst>
      <p:ext uri="{BB962C8B-B14F-4D97-AF65-F5344CB8AC3E}">
        <p14:creationId xmlns:p14="http://schemas.microsoft.com/office/powerpoint/2010/main" val="4176336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DC774-59F2-4E7E-A407-72CCCFF41D6C}"/>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Award of Contract</a:t>
            </a:r>
          </a:p>
        </p:txBody>
      </p:sp>
      <p:sp>
        <p:nvSpPr>
          <p:cNvPr id="3" name="Content Placeholder 2">
            <a:extLst>
              <a:ext uri="{FF2B5EF4-FFF2-40B4-BE49-F238E27FC236}">
                <a16:creationId xmlns:a16="http://schemas.microsoft.com/office/drawing/2014/main" id="{F23F3C54-B63F-4D0B-8756-573CF083E6B6}"/>
              </a:ext>
            </a:extLst>
          </p:cNvPr>
          <p:cNvSpPr>
            <a:spLocks noGrp="1"/>
          </p:cNvSpPr>
          <p:nvPr>
            <p:ph idx="1"/>
          </p:nvPr>
        </p:nvSpPr>
        <p:spPr>
          <a:xfrm>
            <a:off x="628650" y="2438400"/>
            <a:ext cx="7886700" cy="3738562"/>
          </a:xfrm>
        </p:spPr>
        <p:txBody>
          <a:bodyPr>
            <a:normAutofit lnSpcReduction="10000"/>
          </a:bodyPr>
          <a:lstStyle/>
          <a:p>
            <a:pPr marL="0" indent="0">
              <a:buNone/>
            </a:pPr>
            <a:r>
              <a:rPr lang="en-US" sz="2200" b="1" i="1" dirty="0">
                <a:latin typeface="Garamond" panose="02020404030301010803" pitchFamily="18" charset="0"/>
              </a:rPr>
              <a:t>§</a:t>
            </a:r>
            <a:r>
              <a:rPr lang="en-US" sz="2200" b="1" i="1" u="sng" dirty="0"/>
              <a:t> 39-2-6</a:t>
            </a:r>
            <a:endParaRPr lang="en-US" sz="2200" b="1" i="1" dirty="0"/>
          </a:p>
          <a:p>
            <a:pPr marL="457200" indent="-457200">
              <a:buAutoNum type="alphaLcParenBoth"/>
            </a:pPr>
            <a:r>
              <a:rPr lang="en-US" sz="2200" dirty="0">
                <a:latin typeface="Calibri" panose="020F0502020204030204" pitchFamily="34" charset="0"/>
                <a:cs typeface="Calibri" panose="020F0502020204030204" pitchFamily="34" charset="0"/>
              </a:rPr>
              <a:t>The contract shall be awarded to the </a:t>
            </a:r>
            <a:r>
              <a:rPr lang="en-US" sz="2200" u="sng" dirty="0">
                <a:latin typeface="Calibri" panose="020F0502020204030204" pitchFamily="34" charset="0"/>
                <a:cs typeface="Calibri" panose="020F0502020204030204" pitchFamily="34" charset="0"/>
              </a:rPr>
              <a:t>lowest responsible and responsive bidder,</a:t>
            </a:r>
            <a:r>
              <a:rPr lang="en-US" sz="2200" dirty="0">
                <a:latin typeface="Calibri" panose="020F0502020204030204" pitchFamily="34" charset="0"/>
                <a:cs typeface="Calibri" panose="020F0502020204030204" pitchFamily="34" charset="0"/>
              </a:rPr>
              <a:t> unless the awarding authority finds that all the bids are unreasonable or that it is not to the interest of the awarding authority to accept any of the bids. A </a:t>
            </a:r>
            <a:r>
              <a:rPr lang="en-US" sz="2200" u="sng" dirty="0">
                <a:latin typeface="Calibri" panose="020F0502020204030204" pitchFamily="34" charset="0"/>
                <a:cs typeface="Calibri" panose="020F0502020204030204" pitchFamily="34" charset="0"/>
              </a:rPr>
              <a:t>responsible bidder </a:t>
            </a:r>
            <a:r>
              <a:rPr lang="en-US" sz="2200" dirty="0">
                <a:latin typeface="Calibri" panose="020F0502020204030204" pitchFamily="34" charset="0"/>
                <a:cs typeface="Calibri" panose="020F0502020204030204" pitchFamily="34" charset="0"/>
              </a:rPr>
              <a:t>is one who, among other qualities determined necessary for performance, is </a:t>
            </a:r>
            <a:r>
              <a:rPr lang="en-US" sz="2200" u="sng" dirty="0">
                <a:latin typeface="Calibri" panose="020F0502020204030204" pitchFamily="34" charset="0"/>
                <a:cs typeface="Calibri" panose="020F0502020204030204" pitchFamily="34" charset="0"/>
              </a:rPr>
              <a:t>competent, experienced, and financially able to perform the contract. </a:t>
            </a:r>
            <a:r>
              <a:rPr lang="en-US" sz="2200" dirty="0">
                <a:latin typeface="Calibri" panose="020F0502020204030204" pitchFamily="34" charset="0"/>
                <a:cs typeface="Calibri" panose="020F0502020204030204" pitchFamily="34" charset="0"/>
              </a:rPr>
              <a:t>A responsive bidder is one who submits a bid that complies with the terms and conditions of the invitation for bids.</a:t>
            </a:r>
          </a:p>
          <a:p>
            <a:pPr marL="457200" indent="-457200">
              <a:buAutoNum type="alphaLcParenBoth"/>
            </a:pPr>
            <a:endParaRPr lang="en-US" sz="2000" dirty="0">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Note-  Act 2021-439 (</a:t>
            </a:r>
            <a:r>
              <a:rPr lang="en-US" sz="1400" b="1" i="1" dirty="0">
                <a:latin typeface="Garamond" panose="02020404030301010803" pitchFamily="18" charset="0"/>
              </a:rPr>
              <a:t>§</a:t>
            </a:r>
            <a:r>
              <a:rPr lang="en-US" sz="1400" b="1" i="1" u="sng" dirty="0"/>
              <a:t> 39-2-6 9 c  ) </a:t>
            </a:r>
            <a:endParaRPr lang="en-US" sz="1400" b="1" i="1" dirty="0"/>
          </a:p>
          <a:p>
            <a:pPr marL="0" indent="0">
              <a:buNone/>
            </a:pPr>
            <a:endParaRPr lang="en-US" sz="1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DCC4716-2A6E-497C-A50F-B0D1AD6315E2}"/>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39</a:t>
            </a:fld>
            <a:endParaRPr lang="en-US"/>
          </a:p>
        </p:txBody>
      </p:sp>
    </p:spTree>
    <p:extLst>
      <p:ext uri="{BB962C8B-B14F-4D97-AF65-F5344CB8AC3E}">
        <p14:creationId xmlns:p14="http://schemas.microsoft.com/office/powerpoint/2010/main" val="159806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7E516-54CF-4520-9461-D29B376A91FD}"/>
              </a:ext>
            </a:extLst>
          </p:cNvPr>
          <p:cNvSpPr>
            <a:spLocks noGrp="1"/>
          </p:cNvSpPr>
          <p:nvPr>
            <p:ph type="title"/>
          </p:nvPr>
        </p:nvSpPr>
        <p:spPr>
          <a:xfrm>
            <a:off x="628650" y="365125"/>
            <a:ext cx="7886700" cy="1325563"/>
          </a:xfrm>
        </p:spPr>
        <p:txBody>
          <a:bodyPr>
            <a:normAutofit fontScale="90000"/>
          </a:bodyPr>
          <a:lstStyle/>
          <a:p>
            <a:pPr algn="ctr"/>
            <a:br>
              <a:rPr lang="en-US" sz="2800" dirty="0">
                <a:solidFill>
                  <a:srgbClr val="FFFFFF"/>
                </a:solidFill>
              </a:rPr>
            </a:br>
            <a:r>
              <a:rPr lang="en-US" sz="4000" dirty="0">
                <a:solidFill>
                  <a:srgbClr val="FFFFFF"/>
                </a:solidFill>
                <a:cs typeface="Calibri" panose="020F0502020204030204" pitchFamily="34" charset="0"/>
              </a:rPr>
              <a:t>Contracts and Purchasing</a:t>
            </a: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BF2AEE31-F3DF-462E-B069-DCE910E8678E}"/>
              </a:ext>
            </a:extLst>
          </p:cNvPr>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This webinar discusses the expenditures of state and local funds. The expenditures of federal funds could be more restrictive under the Office of Management and Budget’s Uniform Administrative Requirements, Cost Principles and Audit Requirements – Part 200.</a:t>
            </a:r>
          </a:p>
          <a:p>
            <a:pPr marL="109728"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Please confer with your district CSFO on the procurement requirements for federal funds.</a:t>
            </a:r>
          </a:p>
        </p:txBody>
      </p:sp>
      <p:sp>
        <p:nvSpPr>
          <p:cNvPr id="4" name="Slide Number Placeholder 3">
            <a:extLst>
              <a:ext uri="{FF2B5EF4-FFF2-40B4-BE49-F238E27FC236}">
                <a16:creationId xmlns:a16="http://schemas.microsoft.com/office/drawing/2014/main" id="{C17A8CED-06AA-47C7-AE48-BAB9B64595BA}"/>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4</a:t>
            </a:fld>
            <a:endParaRPr lang="en-US"/>
          </a:p>
        </p:txBody>
      </p:sp>
    </p:spTree>
    <p:extLst>
      <p:ext uri="{BB962C8B-B14F-4D97-AF65-F5344CB8AC3E}">
        <p14:creationId xmlns:p14="http://schemas.microsoft.com/office/powerpoint/2010/main" val="4022529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Emergencies</a:t>
            </a:r>
            <a:endParaRPr lang="en-US" sz="4000" dirty="0">
              <a:solidFill>
                <a:srgbClr val="FFFFFF"/>
              </a:solidFill>
            </a:endParaRPr>
          </a:p>
        </p:txBody>
      </p:sp>
      <p:sp>
        <p:nvSpPr>
          <p:cNvPr id="3" name="Content Placeholder 2"/>
          <p:cNvSpPr>
            <a:spLocks noGrp="1"/>
          </p:cNvSpPr>
          <p:nvPr>
            <p:ph idx="1"/>
          </p:nvPr>
        </p:nvSpPr>
        <p:spPr>
          <a:xfrm>
            <a:off x="628650" y="2438400"/>
            <a:ext cx="7886700" cy="3738562"/>
          </a:xfrm>
        </p:spPr>
        <p:txBody>
          <a:bodyPr>
            <a:normAutofit lnSpcReduction="10000"/>
          </a:bodyPr>
          <a:lstStyle/>
          <a:p>
            <a:pPr marL="0" lvl="5" indent="0">
              <a:buNone/>
            </a:pPr>
            <a:r>
              <a:rPr lang="en-US" sz="2100" b="1" dirty="0">
                <a:latin typeface="Calibri" panose="020F0502020204030204" pitchFamily="34" charset="0"/>
                <a:cs typeface="Calibri" panose="020F0502020204030204" pitchFamily="34" charset="0"/>
              </a:rPr>
              <a:t> </a:t>
            </a:r>
            <a:r>
              <a:rPr lang="en-US" sz="2200" b="1" dirty="0">
                <a:latin typeface="Garamond" panose="02020404030301010803" pitchFamily="18" charset="0"/>
              </a:rPr>
              <a:t>§</a:t>
            </a:r>
            <a:r>
              <a:rPr lang="en-US" sz="2200" b="1" dirty="0">
                <a:latin typeface="Calibri" panose="020F0502020204030204" pitchFamily="34" charset="0"/>
                <a:cs typeface="Calibri" panose="020F0502020204030204" pitchFamily="34" charset="0"/>
              </a:rPr>
              <a:t> 39-2-2(e),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a:t>
            </a:r>
          </a:p>
          <a:p>
            <a:pPr marL="685800" lvl="6"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In an emergency “affecting public health, safety, or convenience”, contracts may be let to the extent necessary to meet the emergency without advertisement. This is identical to the emergency provision in the competitive bid law, meaning that it is an exemption from advertising and not from competitively bidding the project.</a:t>
            </a:r>
          </a:p>
          <a:p>
            <a:pPr marL="1028700" lvl="7"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The emergency must be declared in writing by awarding authority, and must set forth the nature of the danger involved in delay and</a:t>
            </a:r>
          </a:p>
          <a:p>
            <a:pPr marL="1028700" lvl="7" indent="-342900">
              <a:buFont typeface="Wingdings" panose="05000000000000000000" pitchFamily="2" charset="2"/>
              <a:buChar char="q"/>
            </a:pPr>
            <a:r>
              <a:rPr lang="en-US" sz="2200" dirty="0">
                <a:latin typeface="Calibri" panose="020F0502020204030204" pitchFamily="34" charset="0"/>
                <a:cs typeface="Calibri" panose="020F0502020204030204" pitchFamily="34" charset="0"/>
              </a:rPr>
              <a:t>The action and reason shall immediately be made public by the awarding authority.</a:t>
            </a:r>
          </a:p>
          <a:p>
            <a:pPr marL="685800" lvl="6" indent="-342900">
              <a:buFont typeface="Wingdings" panose="05000000000000000000" pitchFamily="2" charset="2"/>
              <a:buChar char="q"/>
            </a:pPr>
            <a:endParaRPr lang="en-US" sz="2100" b="1" dirty="0">
              <a:latin typeface="Garamond" panose="02020404030301010803" pitchFamily="18" charset="0"/>
            </a:endParaRPr>
          </a:p>
          <a:p>
            <a:pPr marL="342900" lvl="6" indent="0">
              <a:buNone/>
            </a:pPr>
            <a:endParaRPr lang="en-US" sz="2100" b="1" dirty="0">
              <a:latin typeface="Garamond" panose="02020404030301010803" pitchFamily="18" charset="0"/>
            </a:endParaRPr>
          </a:p>
        </p:txBody>
      </p:sp>
    </p:spTree>
    <p:extLst>
      <p:ext uri="{BB962C8B-B14F-4D97-AF65-F5344CB8AC3E}">
        <p14:creationId xmlns:p14="http://schemas.microsoft.com/office/powerpoint/2010/main" val="345112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Public Works Work</a:t>
            </a:r>
          </a:p>
        </p:txBody>
      </p:sp>
      <p:sp>
        <p:nvSpPr>
          <p:cNvPr id="3" name="Content Placeholder 2"/>
          <p:cNvSpPr>
            <a:spLocks noGrp="1"/>
          </p:cNvSpPr>
          <p:nvPr>
            <p:ph idx="1"/>
          </p:nvPr>
        </p:nvSpPr>
        <p:spPr>
          <a:xfrm>
            <a:off x="628650" y="2438400"/>
            <a:ext cx="7886700" cy="3738562"/>
          </a:xfrm>
        </p:spPr>
        <p:txBody>
          <a:bodyPr>
            <a:normAutofit/>
          </a:bodyPr>
          <a:lstStyle/>
          <a:p>
            <a:pPr marL="109728" indent="0">
              <a:buNone/>
            </a:pPr>
            <a:r>
              <a:rPr lang="en-US" sz="2200" dirty="0">
                <a:latin typeface="Calibri" panose="020F0502020204030204" pitchFamily="34" charset="0"/>
                <a:cs typeface="Calibri" panose="020F0502020204030204" pitchFamily="34" charset="0"/>
              </a:rPr>
              <a:t>Guidelines for capital projects:</a:t>
            </a:r>
          </a:p>
          <a:p>
            <a:pPr lvl="1">
              <a:buFont typeface="Wingdings" pitchFamily="2" charset="2"/>
              <a:buChar char="§"/>
            </a:pPr>
            <a:r>
              <a:rPr lang="en-US" sz="2200" dirty="0">
                <a:latin typeface="Calibri" panose="020F0502020204030204" pitchFamily="34" charset="0"/>
                <a:cs typeface="Calibri" panose="020F0502020204030204" pitchFamily="34" charset="0"/>
              </a:rPr>
              <a:t>Any building or land improvement on a school district campus should be approved by the board of education.</a:t>
            </a:r>
          </a:p>
          <a:p>
            <a:pPr lvl="1">
              <a:buFont typeface="Wingdings" pitchFamily="2" charset="2"/>
              <a:buChar char="§"/>
            </a:pPr>
            <a:r>
              <a:rPr lang="en-US" sz="2200" dirty="0">
                <a:latin typeface="Calibri" panose="020F0502020204030204" pitchFamily="34" charset="0"/>
                <a:cs typeface="Calibri" panose="020F0502020204030204" pitchFamily="34" charset="0"/>
              </a:rPr>
              <a:t>Board employee should be in charge of project.</a:t>
            </a:r>
          </a:p>
          <a:p>
            <a:pPr lvl="1">
              <a:buFont typeface="Wingdings" pitchFamily="2" charset="2"/>
              <a:buChar char="§"/>
            </a:pPr>
            <a:r>
              <a:rPr lang="en-US" sz="2200" dirty="0">
                <a:latin typeface="Calibri" panose="020F0502020204030204" pitchFamily="34" charset="0"/>
                <a:cs typeface="Calibri" panose="020F0502020204030204" pitchFamily="34" charset="0"/>
              </a:rPr>
              <a:t>Must follow federal, state and local laws, building codes, procedures and guidelines.</a:t>
            </a:r>
          </a:p>
          <a:p>
            <a:pPr lvl="1">
              <a:buFont typeface="Wingdings" pitchFamily="2" charset="2"/>
              <a:buChar char="§"/>
            </a:pPr>
            <a:r>
              <a:rPr lang="en-US" sz="2200" dirty="0">
                <a:latin typeface="Calibri" panose="020F0502020204030204" pitchFamily="34" charset="0"/>
                <a:cs typeface="Calibri" panose="020F0502020204030204" pitchFamily="34" charset="0"/>
              </a:rPr>
              <a:t>Should follow same process on all projects regardless of funding.</a:t>
            </a:r>
          </a:p>
          <a:p>
            <a:pPr lvl="1">
              <a:buFont typeface="Wingdings" pitchFamily="2" charset="2"/>
              <a:buChar char="§"/>
            </a:pPr>
            <a:r>
              <a:rPr lang="en-US" sz="2200" dirty="0">
                <a:latin typeface="Calibri" panose="020F0502020204030204" pitchFamily="34" charset="0"/>
                <a:cs typeface="Calibri" panose="020F0502020204030204" pitchFamily="34" charset="0"/>
              </a:rPr>
              <a:t>By law, the Board has the authority to contract.</a:t>
            </a:r>
          </a:p>
          <a:p>
            <a:pPr lvl="1">
              <a:buFont typeface="Wingdings" pitchFamily="2" charset="2"/>
              <a:buChar char="§"/>
            </a:pPr>
            <a:r>
              <a:rPr lang="en-US" sz="2200" dirty="0">
                <a:latin typeface="Calibri" panose="020F0502020204030204" pitchFamily="34" charset="0"/>
                <a:cs typeface="Calibri" panose="020F0502020204030204" pitchFamily="34" charset="0"/>
              </a:rPr>
              <a:t>Should have a contract review process in place for district and local school.</a:t>
            </a:r>
          </a:p>
          <a:p>
            <a:pPr lvl="1">
              <a:buFont typeface="Wingdings" pitchFamily="2" charset="2"/>
              <a:buChar char="§"/>
            </a:pPr>
            <a:endParaRPr lang="en-US" sz="2100" dirty="0">
              <a:latin typeface="Calibri" panose="020F0502020204030204" pitchFamily="34" charset="0"/>
              <a:cs typeface="Calibri" panose="020F0502020204030204" pitchFamily="34" charset="0"/>
            </a:endParaRPr>
          </a:p>
          <a:p>
            <a:pPr marL="411480" lvl="1" indent="0">
              <a:buNone/>
            </a:pPr>
            <a:endParaRPr lang="en-US" sz="2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CA53FF84-5BB0-474B-A681-5E06A7456FA5}" type="slidenum">
              <a:rPr lang="en-US" smtClean="0"/>
              <a:pPr>
                <a:spcAft>
                  <a:spcPts val="600"/>
                </a:spcAft>
              </a:pPr>
              <a:t>41</a:t>
            </a:fld>
            <a:endParaRPr lang="en-US"/>
          </a:p>
        </p:txBody>
      </p:sp>
    </p:spTree>
    <p:extLst>
      <p:ext uri="{BB962C8B-B14F-4D97-AF65-F5344CB8AC3E}">
        <p14:creationId xmlns:p14="http://schemas.microsoft.com/office/powerpoint/2010/main" val="1436350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81C622-90AE-82C3-A429-8969061B5984}"/>
              </a:ext>
            </a:extLst>
          </p:cNvPr>
          <p:cNvPicPr>
            <a:picLocks noGrp="1" noChangeAspect="1"/>
          </p:cNvPicPr>
          <p:nvPr>
            <p:ph idx="1"/>
          </p:nvPr>
        </p:nvPicPr>
        <p:blipFill rotWithShape="1">
          <a:blip r:embed="rId2"/>
          <a:srcRect l="22989" t="6627" r="24828" b="10001"/>
          <a:stretch/>
        </p:blipFill>
        <p:spPr>
          <a:xfrm>
            <a:off x="762000" y="173600"/>
            <a:ext cx="7407809" cy="6657240"/>
          </a:xfrm>
        </p:spPr>
      </p:pic>
      <p:sp>
        <p:nvSpPr>
          <p:cNvPr id="4" name="Slide Number Placeholder 3">
            <a:extLst>
              <a:ext uri="{FF2B5EF4-FFF2-40B4-BE49-F238E27FC236}">
                <a16:creationId xmlns:a16="http://schemas.microsoft.com/office/drawing/2014/main" id="{0268E4A5-7797-33A1-A819-4F12C17CF977}"/>
              </a:ext>
            </a:extLst>
          </p:cNvPr>
          <p:cNvSpPr>
            <a:spLocks noGrp="1"/>
          </p:cNvSpPr>
          <p:nvPr>
            <p:ph type="sldNum" sz="quarter" idx="12"/>
          </p:nvPr>
        </p:nvSpPr>
        <p:spPr/>
        <p:txBody>
          <a:bodyPr/>
          <a:lstStyle/>
          <a:p>
            <a:fld id="{4B35A05F-CB0D-42E0-89D1-3674CDA91D34}" type="slidenum">
              <a:rPr lang="en-US" smtClean="0"/>
              <a:pPr/>
              <a:t>42</a:t>
            </a:fld>
            <a:endParaRPr lang="en-US"/>
          </a:p>
        </p:txBody>
      </p:sp>
    </p:spTree>
    <p:extLst>
      <p:ext uri="{BB962C8B-B14F-4D97-AF65-F5344CB8AC3E}">
        <p14:creationId xmlns:p14="http://schemas.microsoft.com/office/powerpoint/2010/main" val="936536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CA3829-9B6C-5DE5-04A5-5D269FF7DBEA}"/>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Public Works </a:t>
            </a:r>
            <a:endParaRPr lang="en-US" sz="4000" dirty="0">
              <a:solidFill>
                <a:srgbClr val="FFFFFF"/>
              </a:solidFill>
            </a:endParaRPr>
          </a:p>
        </p:txBody>
      </p:sp>
      <p:sp>
        <p:nvSpPr>
          <p:cNvPr id="3" name="Content Placeholder 2">
            <a:extLst>
              <a:ext uri="{FF2B5EF4-FFF2-40B4-BE49-F238E27FC236}">
                <a16:creationId xmlns:a16="http://schemas.microsoft.com/office/drawing/2014/main" id="{946B355E-1FB7-B7FF-1AE8-D52EB5A8E391}"/>
              </a:ext>
            </a:extLst>
          </p:cNvPr>
          <p:cNvSpPr>
            <a:spLocks noGrp="1"/>
          </p:cNvSpPr>
          <p:nvPr>
            <p:ph idx="1"/>
          </p:nvPr>
        </p:nvSpPr>
        <p:spPr>
          <a:xfrm>
            <a:off x="628650" y="2438400"/>
            <a:ext cx="7886700" cy="3738562"/>
          </a:xfrm>
        </p:spPr>
        <p:txBody>
          <a:bodyPr>
            <a:normAutofit/>
          </a:bodyPr>
          <a:lstStyle/>
          <a:p>
            <a:pPr marL="0" indent="0">
              <a:buNone/>
            </a:pPr>
            <a:r>
              <a:rPr lang="en-US" sz="2200" dirty="0">
                <a:highlight>
                  <a:srgbClr val="FFFF00"/>
                </a:highlight>
              </a:rPr>
              <a:t>Act - 2022-367 </a:t>
            </a:r>
          </a:p>
          <a:p>
            <a:r>
              <a:rPr lang="en-US" sz="2200" dirty="0"/>
              <a:t>Division of Construction Management - Increases the threshold for projects not subject to approval by the Division of Construction Management from $500,000 to $750,000 including HVAC and roofing; requires LEAs to submit documents to the Division of Construction Management for the sole purpose of review and inspection for compliance with the American with Disabilities Act (ADA) and for fire and safety compliance. </a:t>
            </a:r>
          </a:p>
          <a:p>
            <a:endParaRPr lang="en-US" sz="2200" dirty="0"/>
          </a:p>
          <a:p>
            <a:pPr marL="0" indent="0">
              <a:buNone/>
            </a:pPr>
            <a:r>
              <a:rPr lang="en-US" sz="2200" dirty="0"/>
              <a:t>Effective October 1, 2022</a:t>
            </a:r>
          </a:p>
        </p:txBody>
      </p:sp>
      <p:sp>
        <p:nvSpPr>
          <p:cNvPr id="4" name="Slide Number Placeholder 3">
            <a:extLst>
              <a:ext uri="{FF2B5EF4-FFF2-40B4-BE49-F238E27FC236}">
                <a16:creationId xmlns:a16="http://schemas.microsoft.com/office/drawing/2014/main" id="{D2923044-ABC2-70D6-17AB-45366266EAD9}"/>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43</a:t>
            </a:fld>
            <a:endParaRPr lang="en-US"/>
          </a:p>
        </p:txBody>
      </p:sp>
    </p:spTree>
    <p:extLst>
      <p:ext uri="{BB962C8B-B14F-4D97-AF65-F5344CB8AC3E}">
        <p14:creationId xmlns:p14="http://schemas.microsoft.com/office/powerpoint/2010/main" val="924847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A53FF84-5BB0-474B-A681-5E06A7456FA5}" type="slidenum">
              <a:rPr lang="en-US" smtClean="0"/>
              <a:pPr/>
              <a:t>44</a:t>
            </a:fld>
            <a:endParaRPr lang="en-US" dirty="0"/>
          </a:p>
        </p:txBody>
      </p:sp>
      <p:sp>
        <p:nvSpPr>
          <p:cNvPr id="75778" name="Rectangle 2"/>
          <p:cNvSpPr>
            <a:spLocks noGrp="1" noChangeArrowheads="1"/>
          </p:cNvSpPr>
          <p:nvPr>
            <p:ph type="title" idx="4294967295"/>
          </p:nvPr>
        </p:nvSpPr>
        <p:spPr>
          <a:xfrm>
            <a:off x="457200" y="381000"/>
            <a:ext cx="8555037" cy="1050925"/>
          </a:xfrm>
        </p:spPr>
        <p:txBody>
          <a:bodyPr>
            <a:normAutofit/>
          </a:bodyPr>
          <a:lstStyle/>
          <a:p>
            <a:pPr algn="ctr" eaLnBrk="1" hangingPunct="1"/>
            <a:r>
              <a:rPr lang="en-US" sz="4000" dirty="0">
                <a:solidFill>
                  <a:schemeClr val="tx1"/>
                </a:solidFill>
                <a:cs typeface="Calibri" panose="020F0502020204030204" pitchFamily="34" charset="0"/>
              </a:rPr>
              <a:t>Self-Performed Work Projects </a:t>
            </a:r>
            <a:endParaRPr lang="en-US" sz="4000" dirty="0">
              <a:solidFill>
                <a:schemeClr val="tx1"/>
              </a:solidFill>
            </a:endParaRPr>
          </a:p>
        </p:txBody>
      </p:sp>
      <p:sp>
        <p:nvSpPr>
          <p:cNvPr id="75779" name="Rectangle 3"/>
          <p:cNvSpPr>
            <a:spLocks noGrp="1" noChangeArrowheads="1"/>
          </p:cNvSpPr>
          <p:nvPr>
            <p:ph type="body" idx="4294967295"/>
          </p:nvPr>
        </p:nvSpPr>
        <p:spPr>
          <a:xfrm>
            <a:off x="588963" y="1752600"/>
            <a:ext cx="8555037" cy="4876800"/>
          </a:xfrm>
        </p:spPr>
        <p:txBody>
          <a:bodyPr/>
          <a:lstStyle/>
          <a:p>
            <a:pPr lvl="1" eaLnBrk="1" hangingPunct="1">
              <a:lnSpc>
                <a:spcPct val="90000"/>
              </a:lnSpc>
              <a:buClr>
                <a:srgbClr val="C00000"/>
              </a:buClr>
              <a:buFontTx/>
              <a:buChar char="•"/>
            </a:pPr>
            <a:r>
              <a:rPr lang="en-US" sz="2200" dirty="0">
                <a:latin typeface="Calibri" panose="020F0502020204030204" pitchFamily="34" charset="0"/>
                <a:cs typeface="Calibri" panose="020F0502020204030204" pitchFamily="34" charset="0"/>
              </a:rPr>
              <a:t>Must comply with Division of Construction Management requirements:</a:t>
            </a:r>
          </a:p>
          <a:p>
            <a:pPr lvl="2" eaLnBrk="1" hangingPunct="1">
              <a:lnSpc>
                <a:spcPct val="90000"/>
              </a:lnSpc>
              <a:buClr>
                <a:srgbClr val="C00000"/>
              </a:buClr>
              <a:buFont typeface="Wingdings" pitchFamily="2" charset="2"/>
              <a:buChar char="§"/>
            </a:pPr>
            <a:r>
              <a:rPr lang="en-US" sz="2200" dirty="0">
                <a:latin typeface="Calibri" panose="020F0502020204030204" pitchFamily="34" charset="0"/>
                <a:cs typeface="Calibri" panose="020F0502020204030204" pitchFamily="34" charset="0"/>
              </a:rPr>
              <a:t>Full professional design team required.</a:t>
            </a:r>
          </a:p>
          <a:p>
            <a:pPr lvl="2" eaLnBrk="1" hangingPunct="1">
              <a:lnSpc>
                <a:spcPct val="90000"/>
              </a:lnSpc>
              <a:buClr>
                <a:srgbClr val="C00000"/>
              </a:buClr>
              <a:buFont typeface="Wingdings" pitchFamily="2" charset="2"/>
              <a:buChar char="§"/>
            </a:pPr>
            <a:r>
              <a:rPr lang="en-US" sz="2200" dirty="0">
                <a:latin typeface="Calibri" panose="020F0502020204030204" pitchFamily="34" charset="0"/>
                <a:cs typeface="Calibri" panose="020F0502020204030204" pitchFamily="34" charset="0"/>
              </a:rPr>
              <a:t>Plan review and approval required.</a:t>
            </a:r>
          </a:p>
          <a:p>
            <a:pPr lvl="2" eaLnBrk="1" hangingPunct="1">
              <a:lnSpc>
                <a:spcPct val="90000"/>
              </a:lnSpc>
              <a:buClr>
                <a:srgbClr val="C00000"/>
              </a:buClr>
              <a:buFont typeface="Wingdings" pitchFamily="2" charset="2"/>
              <a:buChar char="§"/>
            </a:pPr>
            <a:r>
              <a:rPr lang="en-US" sz="2200" dirty="0">
                <a:latin typeface="Calibri" panose="020F0502020204030204" pitchFamily="34" charset="0"/>
                <a:cs typeface="Calibri" panose="020F0502020204030204" pitchFamily="34" charset="0"/>
              </a:rPr>
              <a:t>Architect required to perform inspections.</a:t>
            </a:r>
          </a:p>
          <a:p>
            <a:pPr lvl="2" eaLnBrk="1" hangingPunct="1">
              <a:lnSpc>
                <a:spcPct val="90000"/>
              </a:lnSpc>
              <a:buClr>
                <a:srgbClr val="C00000"/>
              </a:buClr>
              <a:buFont typeface="Wingdings" pitchFamily="2" charset="2"/>
              <a:buChar char="§"/>
            </a:pPr>
            <a:r>
              <a:rPr lang="en-US" sz="2200" dirty="0">
                <a:latin typeface="Calibri" panose="020F0502020204030204" pitchFamily="34" charset="0"/>
                <a:cs typeface="Calibri" panose="020F0502020204030204" pitchFamily="34" charset="0"/>
              </a:rPr>
              <a:t>Division of Construction Management will conduct required inspections including Final Inspection.</a:t>
            </a:r>
          </a:p>
          <a:p>
            <a:pPr lvl="2" eaLnBrk="1" hangingPunct="1">
              <a:lnSpc>
                <a:spcPct val="90000"/>
              </a:lnSpc>
              <a:buClr>
                <a:srgbClr val="C00000"/>
              </a:buClr>
              <a:buFont typeface="Wingdings" pitchFamily="2" charset="2"/>
              <a:buChar char="§"/>
            </a:pPr>
            <a:r>
              <a:rPr lang="en-US" sz="2200" dirty="0">
                <a:latin typeface="Calibri" panose="020F0502020204030204" pitchFamily="34" charset="0"/>
                <a:cs typeface="Calibri" panose="020F0502020204030204" pitchFamily="34" charset="0"/>
              </a:rPr>
              <a:t>Compliance with </a:t>
            </a:r>
            <a:r>
              <a:rPr lang="en-US" sz="2200" i="1" dirty="0">
                <a:latin typeface="Calibri" panose="020F0502020204030204" pitchFamily="34" charset="0"/>
                <a:cs typeface="Calibri" panose="020F0502020204030204" pitchFamily="34" charset="0"/>
              </a:rPr>
              <a:t>Public Works Law </a:t>
            </a:r>
            <a:r>
              <a:rPr lang="en-US" sz="2200" dirty="0">
                <a:latin typeface="Calibri" panose="020F0502020204030204" pitchFamily="34" charset="0"/>
                <a:cs typeface="Calibri" panose="020F0502020204030204" pitchFamily="34" charset="0"/>
              </a:rPr>
              <a:t>or </a:t>
            </a:r>
            <a:r>
              <a:rPr lang="en-US" sz="2200" i="1" dirty="0">
                <a:latin typeface="Calibri" panose="020F0502020204030204" pitchFamily="34" charset="0"/>
                <a:cs typeface="Calibri" panose="020F0502020204030204" pitchFamily="34" charset="0"/>
              </a:rPr>
              <a:t>Competitive Bid Law </a:t>
            </a:r>
            <a:r>
              <a:rPr lang="en-US" sz="2200" dirty="0">
                <a:latin typeface="Calibri" panose="020F0502020204030204" pitchFamily="34" charset="0"/>
                <a:cs typeface="Calibri" panose="020F0502020204030204" pitchFamily="34" charset="0"/>
              </a:rPr>
              <a:t>will be applicable in most situations.</a:t>
            </a:r>
          </a:p>
          <a:p>
            <a:pPr lvl="2" eaLnBrk="1" hangingPunct="1">
              <a:lnSpc>
                <a:spcPct val="90000"/>
              </a:lnSpc>
              <a:buClr>
                <a:srgbClr val="C00000"/>
              </a:buClr>
              <a:buFont typeface="Wingdings" pitchFamily="2" charset="2"/>
              <a:buChar char="§"/>
            </a:pPr>
            <a:endParaRPr lang="en-US" sz="2000" dirty="0">
              <a:latin typeface="Calibri" panose="020F0502020204030204" pitchFamily="34" charset="0"/>
              <a:cs typeface="Calibri" panose="020F0502020204030204" pitchFamily="34" charset="0"/>
            </a:endParaRPr>
          </a:p>
          <a:p>
            <a:pPr lvl="1" eaLnBrk="1" hangingPunct="1">
              <a:lnSpc>
                <a:spcPct val="90000"/>
              </a:lnSpc>
              <a:buFontTx/>
              <a:buNone/>
            </a:pPr>
            <a:endParaRPr lang="en-US" sz="2400" dirty="0">
              <a:solidFill>
                <a:schemeClr val="bg1"/>
              </a:solidFill>
              <a:latin typeface="Tahoma" pitchFamily="34" charset="0"/>
            </a:endParaRPr>
          </a:p>
        </p:txBody>
      </p:sp>
      <p:pic>
        <p:nvPicPr>
          <p:cNvPr id="75780" name="Picture 5" descr="C:\Users\Katherine\AppData\Local\Microsoft\Windows\Temporary Internet Files\Content.IE5\X0KNKOYM\MP900427599[1].jpg"/>
          <p:cNvPicPr>
            <a:picLocks noChangeAspect="1" noChangeArrowheads="1"/>
          </p:cNvPicPr>
          <p:nvPr/>
        </p:nvPicPr>
        <p:blipFill>
          <a:blip r:embed="rId3" cstate="print"/>
          <a:srcRect b="44296"/>
          <a:stretch>
            <a:fillRect/>
          </a:stretch>
        </p:blipFill>
        <p:spPr bwMode="auto">
          <a:xfrm>
            <a:off x="3124200" y="4834505"/>
            <a:ext cx="3084512" cy="1739015"/>
          </a:xfrm>
          <a:prstGeom prst="rect">
            <a:avLst/>
          </a:prstGeom>
          <a:noFill/>
          <a:ln w="9525">
            <a:noFill/>
            <a:miter lim="800000"/>
            <a:headEnd/>
            <a:tailEnd/>
          </a:ln>
        </p:spPr>
      </p:pic>
    </p:spTree>
    <p:extLst>
      <p:ext uri="{BB962C8B-B14F-4D97-AF65-F5344CB8AC3E}">
        <p14:creationId xmlns:p14="http://schemas.microsoft.com/office/powerpoint/2010/main" val="418075998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6296" y="198692"/>
            <a:ext cx="7886700" cy="2659957"/>
          </a:xfrm>
        </p:spPr>
        <p:txBody>
          <a:bodyPr>
            <a:normAutofit/>
          </a:bodyPr>
          <a:lstStyle/>
          <a:p>
            <a:r>
              <a:rPr lang="en-US" sz="4400" dirty="0">
                <a:solidFill>
                  <a:srgbClr val="FFFFFF"/>
                </a:solidFill>
                <a:cs typeface="Calibri" panose="020F0502020204030204" pitchFamily="34" charset="0"/>
              </a:rPr>
              <a:t>Superintendent’s Academy </a:t>
            </a:r>
            <a:br>
              <a:rPr lang="en-US" sz="4400" dirty="0">
                <a:solidFill>
                  <a:srgbClr val="FFFFFF"/>
                </a:solidFill>
                <a:cs typeface="Calibri" panose="020F0502020204030204" pitchFamily="34" charset="0"/>
              </a:rPr>
            </a:br>
            <a:r>
              <a:rPr lang="en-US" sz="4400" dirty="0">
                <a:solidFill>
                  <a:srgbClr val="FFFFFF"/>
                </a:solidFill>
                <a:cs typeface="Calibri" panose="020F0502020204030204" pitchFamily="34" charset="0"/>
              </a:rPr>
              <a:t>Contracts/Purchasing</a:t>
            </a:r>
          </a:p>
        </p:txBody>
      </p:sp>
      <p:sp>
        <p:nvSpPr>
          <p:cNvPr id="3" name="Subtitle 2"/>
          <p:cNvSpPr>
            <a:spLocks noGrp="1"/>
          </p:cNvSpPr>
          <p:nvPr>
            <p:ph type="subTitle" idx="1"/>
          </p:nvPr>
        </p:nvSpPr>
        <p:spPr>
          <a:xfrm>
            <a:off x="628650" y="4368800"/>
            <a:ext cx="7886700" cy="1390650"/>
          </a:xfrm>
        </p:spPr>
        <p:txBody>
          <a:bodyPr>
            <a:normAutofit/>
          </a:bodyPr>
          <a:lstStyle/>
          <a:p>
            <a:r>
              <a:rPr lang="en-US" sz="2600" dirty="0">
                <a:latin typeface="Calibri" panose="020F0502020204030204" pitchFamily="34" charset="0"/>
                <a:cs typeface="Calibri" panose="020F0502020204030204" pitchFamily="34" charset="0"/>
              </a:rPr>
              <a:t>June 2023</a:t>
            </a:r>
          </a:p>
          <a:p>
            <a:r>
              <a:rPr lang="en-US" sz="2600" dirty="0">
                <a:latin typeface="Calibri" panose="020F0502020204030204" pitchFamily="34" charset="0"/>
                <a:cs typeface="Calibri" panose="020F0502020204030204" pitchFamily="34" charset="0"/>
              </a:rPr>
              <a:t>David Smith</a:t>
            </a:r>
          </a:p>
          <a:p>
            <a:r>
              <a:rPr lang="en-US" sz="2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david@aasbo.com</a:t>
            </a:r>
            <a:endParaRPr lang="en-US" sz="2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623B9-D43B-477C-A216-7B24C515D3BF}"/>
              </a:ext>
            </a:extLst>
          </p:cNvPr>
          <p:cNvSpPr>
            <a:spLocks noGrp="1"/>
          </p:cNvSpPr>
          <p:nvPr>
            <p:ph type="title"/>
          </p:nvPr>
        </p:nvSpPr>
        <p:spPr>
          <a:xfrm>
            <a:off x="628650" y="365125"/>
            <a:ext cx="7886700" cy="1325563"/>
          </a:xfrm>
        </p:spPr>
        <p:txBody>
          <a:bodyPr>
            <a:normAutofit/>
          </a:bodyPr>
          <a:lstStyle/>
          <a:p>
            <a:pPr algn="ctr"/>
            <a:r>
              <a:rPr lang="en-US" sz="4000" b="1" dirty="0">
                <a:solidFill>
                  <a:srgbClr val="FFFFFF"/>
                </a:solidFill>
                <a:cs typeface="Calibri" panose="020F0502020204030204" pitchFamily="34" charset="0"/>
              </a:rPr>
              <a:t>Credits</a:t>
            </a:r>
            <a:r>
              <a:rPr lang="en-US" sz="4000" dirty="0">
                <a:solidFill>
                  <a:srgbClr val="FFFFFF"/>
                </a:solidFill>
                <a:cs typeface="Calibri" panose="020F0502020204030204" pitchFamily="34" charset="0"/>
              </a:rPr>
              <a:t> </a:t>
            </a:r>
            <a:r>
              <a:rPr lang="en-US" sz="4000" dirty="0">
                <a:solidFill>
                  <a:srgbClr val="FFFFFF"/>
                </a:solidFill>
              </a:rPr>
              <a:t> </a:t>
            </a:r>
          </a:p>
        </p:txBody>
      </p:sp>
      <p:sp>
        <p:nvSpPr>
          <p:cNvPr id="3" name="Content Placeholder 2">
            <a:extLst>
              <a:ext uri="{FF2B5EF4-FFF2-40B4-BE49-F238E27FC236}">
                <a16:creationId xmlns:a16="http://schemas.microsoft.com/office/drawing/2014/main" id="{B13909FD-917A-4CD1-BA33-C311B5D38651}"/>
              </a:ext>
            </a:extLst>
          </p:cNvPr>
          <p:cNvSpPr>
            <a:spLocks noGrp="1"/>
          </p:cNvSpPr>
          <p:nvPr>
            <p:ph idx="1"/>
          </p:nvPr>
        </p:nvSpPr>
        <p:spPr>
          <a:xfrm>
            <a:off x="628650" y="2438400"/>
            <a:ext cx="8134350" cy="3738562"/>
          </a:xfrm>
        </p:spPr>
        <p:txBody>
          <a:bodyPr>
            <a:normAutofit/>
          </a:bodyPr>
          <a:lstStyle/>
          <a:p>
            <a:pPr marL="0" indent="0">
              <a:buNone/>
            </a:pPr>
            <a:r>
              <a:rPr lang="en-US" altLang="en-US" sz="2200" i="1" dirty="0">
                <a:latin typeface="Calibri" panose="020F0502020204030204" pitchFamily="34" charset="0"/>
                <a:cs typeface="Calibri" panose="020F0502020204030204" pitchFamily="34" charset="0"/>
              </a:rPr>
              <a:t>Discussion of the Alabama Competitive Bid Law and Public Works Law </a:t>
            </a:r>
          </a:p>
          <a:p>
            <a:pPr marL="0" indent="0">
              <a:buNone/>
            </a:pPr>
            <a:r>
              <a:rPr lang="en-US" altLang="en-US" sz="2200" dirty="0">
                <a:latin typeface="Calibri" panose="020F0502020204030204" pitchFamily="34" charset="0"/>
                <a:cs typeface="Calibri" panose="020F0502020204030204" pitchFamily="34" charset="0"/>
              </a:rPr>
              <a:t>	Presented by  </a:t>
            </a:r>
            <a:r>
              <a:rPr lang="en-US" sz="2200" dirty="0">
                <a:latin typeface="Calibri" panose="020F0502020204030204" pitchFamily="34" charset="0"/>
                <a:cs typeface="Calibri" panose="020F0502020204030204" pitchFamily="34" charset="0"/>
              </a:rPr>
              <a:t>Jason Paulk, Chief Legal Counsel</a:t>
            </a:r>
          </a:p>
          <a:p>
            <a:pPr marL="0" indent="0">
              <a:buNone/>
            </a:pPr>
            <a:r>
              <a:rPr lang="en-US" sz="2200" dirty="0">
                <a:latin typeface="Calibri" panose="020F0502020204030204" pitchFamily="34" charset="0"/>
                <a:cs typeface="Calibri" panose="020F0502020204030204" pitchFamily="34" charset="0"/>
              </a:rPr>
              <a:t>	Department of Examiners of Public Accounts</a:t>
            </a:r>
          </a:p>
          <a:p>
            <a:pPr marL="0" indent="0">
              <a:buNone/>
            </a:pPr>
            <a:r>
              <a:rPr lang="en-US" altLang="en-US" sz="2200" dirty="0">
                <a:latin typeface="Calibri" panose="020F0502020204030204" pitchFamily="34" charset="0"/>
                <a:cs typeface="Calibri" panose="020F0502020204030204" pitchFamily="34" charset="0"/>
              </a:rPr>
              <a:t>	May 2022 and September 2020</a:t>
            </a:r>
          </a:p>
          <a:p>
            <a:pPr marL="0" indent="0">
              <a:buNone/>
            </a:pPr>
            <a:r>
              <a:rPr lang="en-US" altLang="en-US" sz="2200" dirty="0">
                <a:latin typeface="Calibri" panose="020F0502020204030204" pitchFamily="34" charset="0"/>
                <a:cs typeface="Calibri" panose="020F0502020204030204" pitchFamily="34" charset="0"/>
              </a:rPr>
              <a:t>	</a:t>
            </a:r>
          </a:p>
          <a:p>
            <a:pPr marL="0" indent="0">
              <a:buNone/>
            </a:pPr>
            <a:r>
              <a:rPr lang="en-US" sz="2200" i="1" dirty="0">
                <a:latin typeface="Calibri" panose="020F0502020204030204" pitchFamily="34" charset="0"/>
                <a:cs typeface="Calibri" panose="020F0502020204030204" pitchFamily="34" charset="0"/>
              </a:rPr>
              <a:t>Procedures for Planning, Design and Construction of Public-School Projects</a:t>
            </a:r>
            <a:endParaRPr lang="en-US" sz="2200" dirty="0">
              <a:latin typeface="Calibri" panose="020F0502020204030204" pitchFamily="34" charset="0"/>
              <a:cs typeface="Calibri" panose="020F0502020204030204" pitchFamily="34" charset="0"/>
            </a:endParaRPr>
          </a:p>
          <a:p>
            <a:pPr marL="109728" indent="0">
              <a:buNone/>
            </a:pPr>
            <a:r>
              <a:rPr lang="en-US" sz="2200" i="1" dirty="0">
                <a:latin typeface="Calibri" panose="020F0502020204030204" pitchFamily="34" charset="0"/>
                <a:cs typeface="Calibri" panose="020F0502020204030204" pitchFamily="34" charset="0"/>
              </a:rPr>
              <a:t>	Alabama Division of Construction Management</a:t>
            </a:r>
            <a:endParaRPr lang="en-US" sz="2200"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	</a:t>
            </a:r>
            <a:endParaRPr lang="en-US" dirty="0"/>
          </a:p>
          <a:p>
            <a:pPr marL="0" indent="0">
              <a:buNone/>
            </a:pPr>
            <a:endParaRPr lang="en-US" altLang="en-US" dirty="0"/>
          </a:p>
          <a:p>
            <a:pPr lvl="1"/>
            <a:endParaRPr lang="en-US" sz="2100" dirty="0"/>
          </a:p>
        </p:txBody>
      </p:sp>
      <p:sp>
        <p:nvSpPr>
          <p:cNvPr id="4" name="Slide Number Placeholder 3">
            <a:extLst>
              <a:ext uri="{FF2B5EF4-FFF2-40B4-BE49-F238E27FC236}">
                <a16:creationId xmlns:a16="http://schemas.microsoft.com/office/drawing/2014/main" id="{B720CDFB-52D7-434C-A383-381DEA22E3A1}"/>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smtClean="0"/>
              <a:pPr>
                <a:spcAft>
                  <a:spcPts val="600"/>
                </a:spcAft>
              </a:pPr>
              <a:t>46</a:t>
            </a:fld>
            <a:endParaRPr lang="en-US"/>
          </a:p>
        </p:txBody>
      </p:sp>
    </p:spTree>
    <p:extLst>
      <p:ext uri="{BB962C8B-B14F-4D97-AF65-F5344CB8AC3E}">
        <p14:creationId xmlns:p14="http://schemas.microsoft.com/office/powerpoint/2010/main" val="339893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Superintendent and the CSFO</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School Fiscal Accountability Act</a:t>
            </a:r>
          </a:p>
          <a:p>
            <a:r>
              <a:rPr lang="en-US" sz="2200" dirty="0">
                <a:latin typeface="Calibri" panose="020F0502020204030204" pitchFamily="34" charset="0"/>
                <a:cs typeface="Calibri" panose="020F0502020204030204" pitchFamily="34" charset="0"/>
              </a:rPr>
              <a:t>Role of Chief School Finance Officer (CSFO) </a:t>
            </a:r>
          </a:p>
          <a:p>
            <a:r>
              <a:rPr lang="en-US" sz="2200" dirty="0">
                <a:latin typeface="Calibri" panose="020F0502020204030204" pitchFamily="34" charset="0"/>
                <a:cs typeface="Calibri" panose="020F0502020204030204" pitchFamily="34" charset="0"/>
              </a:rPr>
              <a:t>Expectations and Responsibilities  </a:t>
            </a:r>
          </a:p>
          <a:p>
            <a:pPr marL="0" indent="0">
              <a:buNone/>
            </a:pPr>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3D3CAB-147A-4051-859B-98A38C60BFAF}"/>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47</a:t>
            </a:fld>
            <a:endParaRPr lang="en-US"/>
          </a:p>
        </p:txBody>
      </p:sp>
    </p:spTree>
    <p:extLst>
      <p:ext uri="{BB962C8B-B14F-4D97-AF65-F5344CB8AC3E}">
        <p14:creationId xmlns:p14="http://schemas.microsoft.com/office/powerpoint/2010/main" val="2919226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Superintendent and the CSFO</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Hire a qualified person</a:t>
            </a:r>
          </a:p>
          <a:p>
            <a:r>
              <a:rPr lang="en-US" sz="2200" dirty="0">
                <a:latin typeface="Calibri" panose="020F0502020204030204" pitchFamily="34" charset="0"/>
                <a:cs typeface="Calibri" panose="020F0502020204030204" pitchFamily="34" charset="0"/>
              </a:rPr>
              <a:t>Have an open line of communication</a:t>
            </a:r>
          </a:p>
          <a:p>
            <a:r>
              <a:rPr lang="en-US" sz="2200" dirty="0">
                <a:latin typeface="Calibri" panose="020F0502020204030204" pitchFamily="34" charset="0"/>
                <a:cs typeface="Calibri" panose="020F0502020204030204" pitchFamily="34" charset="0"/>
              </a:rPr>
              <a:t>Involve the CSFO</a:t>
            </a:r>
          </a:p>
          <a:p>
            <a:r>
              <a:rPr lang="en-US" sz="2200" dirty="0">
                <a:latin typeface="Calibri" panose="020F0502020204030204" pitchFamily="34" charset="0"/>
                <a:cs typeface="Calibri" panose="020F0502020204030204" pitchFamily="34" charset="0"/>
              </a:rPr>
              <a:t>Communicate your expectations</a:t>
            </a:r>
          </a:p>
          <a:p>
            <a:r>
              <a:rPr lang="en-US" sz="2200" dirty="0">
                <a:latin typeface="Calibri" panose="020F0502020204030204" pitchFamily="34" charset="0"/>
                <a:cs typeface="Calibri" panose="020F0502020204030204" pitchFamily="34" charset="0"/>
              </a:rPr>
              <a:t>Ask questions</a:t>
            </a:r>
          </a:p>
          <a:p>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pPr marL="0" indent="0">
              <a:buNone/>
            </a:pPr>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2A339-6A7E-4252-98C9-6F1665F4FB65}"/>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48</a:t>
            </a:fld>
            <a:endParaRPr lang="en-US"/>
          </a:p>
        </p:txBody>
      </p:sp>
    </p:spTree>
    <p:extLst>
      <p:ext uri="{BB962C8B-B14F-4D97-AF65-F5344CB8AC3E}">
        <p14:creationId xmlns:p14="http://schemas.microsoft.com/office/powerpoint/2010/main" val="4164885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2296" name="Rectangle 12295">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628650" y="365125"/>
            <a:ext cx="7886700" cy="1325563"/>
          </a:xfrm>
        </p:spPr>
        <p:txBody>
          <a:bodyPr>
            <a:normAutofit/>
          </a:bodyPr>
          <a:lstStyle/>
          <a:p>
            <a:pPr algn="ctr">
              <a:defRPr/>
            </a:pPr>
            <a:r>
              <a:rPr lang="en-US" sz="4000" dirty="0">
                <a:solidFill>
                  <a:srgbClr val="FFFFFF"/>
                </a:solidFill>
                <a:cs typeface="Calibri" panose="020F0502020204030204" pitchFamily="34" charset="0"/>
              </a:rPr>
              <a:t>School Fiscal Accountability Act</a:t>
            </a:r>
          </a:p>
        </p:txBody>
      </p:sp>
      <p:sp>
        <p:nvSpPr>
          <p:cNvPr id="12291" name="Rectangle 3"/>
          <p:cNvSpPr>
            <a:spLocks noGrp="1" noChangeArrowheads="1"/>
          </p:cNvSpPr>
          <p:nvPr>
            <p:ph idx="1"/>
          </p:nvPr>
        </p:nvSpPr>
        <p:spPr>
          <a:xfrm>
            <a:off x="628650" y="2438400"/>
            <a:ext cx="7886700" cy="3738562"/>
          </a:xfrm>
        </p:spPr>
        <p:txBody>
          <a:bodyPr>
            <a:normAutofit/>
          </a:bodyPr>
          <a:lstStyle/>
          <a:p>
            <a:pPr eaLnBrk="1" hangingPunct="1"/>
            <a:r>
              <a:rPr lang="en-US" altLang="en-US" sz="2200" dirty="0">
                <a:latin typeface="Calibri" panose="020F0502020204030204" pitchFamily="34" charset="0"/>
                <a:cs typeface="Calibri" panose="020F0502020204030204" pitchFamily="34" charset="0"/>
              </a:rPr>
              <a:t>Act No. 2006-196 created a new chapter in Title 16 of the Code of Alabama.</a:t>
            </a:r>
          </a:p>
          <a:p>
            <a:pPr eaLnBrk="1" hangingPunct="1"/>
            <a:r>
              <a:rPr lang="en-US" altLang="en-US" sz="2200" dirty="0">
                <a:latin typeface="Calibri" panose="020F0502020204030204" pitchFamily="34" charset="0"/>
                <a:cs typeface="Calibri" panose="020F0502020204030204" pitchFamily="34" charset="0"/>
              </a:rPr>
              <a:t>The purpose of this act is to clarify the fiscal responsibilities of the State Superintendent, local superintendents and chief school financial officers selected to carry out the fiscal responsibilities for local school boards and allow intervention for school boards found to be in an unsound financial condition.</a:t>
            </a:r>
          </a:p>
        </p:txBody>
      </p:sp>
      <p:sp>
        <p:nvSpPr>
          <p:cNvPr id="2" name="Slide Number Placeholder 1">
            <a:extLst>
              <a:ext uri="{FF2B5EF4-FFF2-40B4-BE49-F238E27FC236}">
                <a16:creationId xmlns:a16="http://schemas.microsoft.com/office/drawing/2014/main" id="{293F724F-1D9F-42F9-9C65-464FA096066B}"/>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49</a:t>
            </a:fld>
            <a:endParaRPr lang="en-US"/>
          </a:p>
        </p:txBody>
      </p:sp>
    </p:spTree>
    <p:extLst>
      <p:ext uri="{BB962C8B-B14F-4D97-AF65-F5344CB8AC3E}">
        <p14:creationId xmlns:p14="http://schemas.microsoft.com/office/powerpoint/2010/main" val="30450156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F032F-5563-452E-8DCA-C6027513F07E}"/>
              </a:ext>
            </a:extLst>
          </p:cNvPr>
          <p:cNvPicPr>
            <a:picLocks noChangeAspect="1"/>
          </p:cNvPicPr>
          <p:nvPr/>
        </p:nvPicPr>
        <p:blipFill rotWithShape="1">
          <a:blip r:embed="rId2"/>
          <a:srcRect l="4484" t="21449" r="43098" b="20580"/>
          <a:stretch/>
        </p:blipFill>
        <p:spPr>
          <a:xfrm>
            <a:off x="202123" y="304800"/>
            <a:ext cx="8941877" cy="5562600"/>
          </a:xfrm>
          <a:prstGeom prst="rect">
            <a:avLst/>
          </a:prstGeom>
        </p:spPr>
      </p:pic>
    </p:spTree>
    <p:extLst>
      <p:ext uri="{BB962C8B-B14F-4D97-AF65-F5344CB8AC3E}">
        <p14:creationId xmlns:p14="http://schemas.microsoft.com/office/powerpoint/2010/main" val="1552122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DE5C64-425A-4167-B6F6-D3E6832C53C7}"/>
              </a:ext>
            </a:extLst>
          </p:cNvPr>
          <p:cNvSpPr>
            <a:spLocks noGrp="1"/>
          </p:cNvSpPr>
          <p:nvPr>
            <p:ph type="sldNum" sz="quarter" idx="12"/>
          </p:nvPr>
        </p:nvSpPr>
        <p:spPr/>
        <p:txBody>
          <a:bodyPr/>
          <a:lstStyle/>
          <a:p>
            <a:fld id="{4B35A05F-CB0D-42E0-89D1-3674CDA91D34}" type="slidenum">
              <a:rPr lang="en-US" smtClean="0"/>
              <a:pPr/>
              <a:t>50</a:t>
            </a:fld>
            <a:endParaRPr lang="en-US"/>
          </a:p>
        </p:txBody>
      </p:sp>
      <p:pic>
        <p:nvPicPr>
          <p:cNvPr id="5" name="Picture 4">
            <a:extLst>
              <a:ext uri="{FF2B5EF4-FFF2-40B4-BE49-F238E27FC236}">
                <a16:creationId xmlns:a16="http://schemas.microsoft.com/office/drawing/2014/main" id="{01983DD1-7FCE-419F-A9F2-E8ECEDD8EB5B}"/>
              </a:ext>
            </a:extLst>
          </p:cNvPr>
          <p:cNvPicPr>
            <a:picLocks noChangeAspect="1"/>
          </p:cNvPicPr>
          <p:nvPr/>
        </p:nvPicPr>
        <p:blipFill rotWithShape="1">
          <a:blip r:embed="rId2"/>
          <a:srcRect l="833" t="7037" r="32500" b="18889"/>
          <a:stretch/>
        </p:blipFill>
        <p:spPr>
          <a:xfrm>
            <a:off x="121920" y="76200"/>
            <a:ext cx="9022080" cy="6019800"/>
          </a:xfrm>
          <a:prstGeom prst="rect">
            <a:avLst/>
          </a:prstGeom>
        </p:spPr>
      </p:pic>
    </p:spTree>
    <p:extLst>
      <p:ext uri="{BB962C8B-B14F-4D97-AF65-F5344CB8AC3E}">
        <p14:creationId xmlns:p14="http://schemas.microsoft.com/office/powerpoint/2010/main" val="1563184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B1F18-3E32-4E5F-8C25-916B21AB2DE6}"/>
              </a:ext>
            </a:extLst>
          </p:cNvPr>
          <p:cNvSpPr>
            <a:spLocks noGrp="1"/>
          </p:cNvSpPr>
          <p:nvPr>
            <p:ph type="title"/>
          </p:nvPr>
        </p:nvSpPr>
        <p:spPr>
          <a:xfrm>
            <a:off x="628650" y="365125"/>
            <a:ext cx="7886700" cy="1325563"/>
          </a:xfrm>
        </p:spPr>
        <p:txBody>
          <a:bodyPr>
            <a:normAutofit/>
          </a:bodyPr>
          <a:lstStyle/>
          <a:p>
            <a:r>
              <a:rPr lang="en-US" sz="40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Chapter 13A</a:t>
            </a:r>
            <a:r>
              <a:rPr lang="en-US" sz="4000" dirty="0">
                <a:solidFill>
                  <a:schemeClr val="bg1"/>
                </a:solidFill>
                <a:cs typeface="Calibri" panose="020F0502020204030204" pitchFamily="34" charset="0"/>
              </a:rPr>
              <a:t> </a:t>
            </a:r>
            <a:r>
              <a:rPr lang="en-US" sz="4000" dirty="0">
                <a:solidFill>
                  <a:srgbClr val="FFFFFF"/>
                </a:solidFill>
                <a:cs typeface="Calibri" panose="020F0502020204030204" pitchFamily="34" charset="0"/>
              </a:rPr>
              <a:t>SCHOOL FISCAL ACCOUNTABILITY</a:t>
            </a:r>
          </a:p>
        </p:txBody>
      </p:sp>
      <p:sp>
        <p:nvSpPr>
          <p:cNvPr id="12" name="Content Placeholder 2">
            <a:extLst>
              <a:ext uri="{FF2B5EF4-FFF2-40B4-BE49-F238E27FC236}">
                <a16:creationId xmlns:a16="http://schemas.microsoft.com/office/drawing/2014/main" id="{F7385E12-741D-4518-8ECA-C184D8D13F8D}"/>
              </a:ext>
            </a:extLst>
          </p:cNvPr>
          <p:cNvSpPr>
            <a:spLocks noGrp="1"/>
          </p:cNvSpPr>
          <p:nvPr>
            <p:ph idx="1"/>
          </p:nvPr>
        </p:nvSpPr>
        <p:spPr>
          <a:xfrm>
            <a:off x="628650" y="2438400"/>
            <a:ext cx="7886700" cy="3738562"/>
          </a:xfrm>
        </p:spPr>
        <p:txBody>
          <a:bodyPr>
            <a:normAutofit lnSpcReduction="10000"/>
          </a:bodyPr>
          <a:lstStyle/>
          <a:p>
            <a:r>
              <a:rPr lang="en-US"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16-13A-1</a:t>
            </a:r>
            <a:r>
              <a:rPr lang="en-US" sz="2000" dirty="0">
                <a:latin typeface="Calibri" panose="020F0502020204030204" pitchFamily="34" charset="0"/>
                <a:cs typeface="Calibri" panose="020F0502020204030204" pitchFamily="34" charset="0"/>
              </a:rPr>
              <a:t> Fiscal management policies.</a:t>
            </a:r>
          </a:p>
          <a:p>
            <a:r>
              <a:rPr lang="en-US"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 16-13A-2</a:t>
            </a:r>
            <a:r>
              <a:rPr lang="en-US" sz="2000" dirty="0">
                <a:latin typeface="Calibri" panose="020F0502020204030204" pitchFamily="34" charset="0"/>
                <a:cs typeface="Calibri" panose="020F0502020204030204" pitchFamily="34" charset="0"/>
              </a:rPr>
              <a:t> Financial oversight by State Superintendent of Education; appointment and duties of Chief Education Financial Officer; internal audits of schools and school systems.</a:t>
            </a:r>
          </a:p>
          <a:p>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Section 16-13A-3</a:t>
            </a:r>
            <a:r>
              <a:rPr lang="en-US" sz="2000" dirty="0">
                <a:latin typeface="Calibri" panose="020F0502020204030204" pitchFamily="34" charset="0"/>
                <a:cs typeface="Calibri" panose="020F0502020204030204" pitchFamily="34" charset="0"/>
              </a:rPr>
              <a:t> Financial training of local superintendents of education.</a:t>
            </a:r>
          </a:p>
          <a:p>
            <a:r>
              <a:rPr lang="en-US" sz="20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16-13A-4</a:t>
            </a:r>
            <a:r>
              <a:rPr lang="en-US" sz="2000" dirty="0">
                <a:latin typeface="Calibri" panose="020F0502020204030204" pitchFamily="34" charset="0"/>
                <a:cs typeface="Calibri" panose="020F0502020204030204" pitchFamily="34" charset="0"/>
              </a:rPr>
              <a:t> Appointment; removal of chief school financial officer; qualifications.</a:t>
            </a:r>
          </a:p>
          <a:p>
            <a:r>
              <a:rPr lang="en-US" sz="20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16-13A-5</a:t>
            </a:r>
            <a:r>
              <a:rPr lang="en-US" sz="2000" dirty="0">
                <a:latin typeface="Calibri" panose="020F0502020204030204" pitchFamily="34" charset="0"/>
                <a:cs typeface="Calibri" panose="020F0502020204030204" pitchFamily="34" charset="0"/>
              </a:rPr>
              <a:t> Supervision, fiduciary responsibility of chief school financial officer; duties.</a:t>
            </a:r>
          </a:p>
          <a:p>
            <a:r>
              <a:rPr lang="en-US" sz="20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Section 16-13A-6</a:t>
            </a:r>
            <a:r>
              <a:rPr lang="en-US" sz="2000" dirty="0">
                <a:latin typeface="Calibri" panose="020F0502020204030204" pitchFamily="34" charset="0"/>
                <a:cs typeface="Calibri" panose="020F0502020204030204" pitchFamily="34" charset="0"/>
              </a:rPr>
              <a:t> Required reports.</a:t>
            </a:r>
          </a:p>
          <a:p>
            <a:r>
              <a:rPr lang="en-US" sz="20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Section 16-13A-7</a:t>
            </a:r>
            <a:r>
              <a:rPr lang="en-US" sz="2000" dirty="0">
                <a:latin typeface="Calibri" panose="020F0502020204030204" pitchFamily="34" charset="0"/>
                <a:cs typeface="Calibri" panose="020F0502020204030204" pitchFamily="34" charset="0"/>
              </a:rPr>
              <a:t> Audits.</a:t>
            </a:r>
          </a:p>
          <a:p>
            <a:pPr marL="0" indent="0">
              <a:buNone/>
            </a:pPr>
            <a:endParaRPr lang="en-US" sz="1600" dirty="0"/>
          </a:p>
        </p:txBody>
      </p:sp>
      <p:sp>
        <p:nvSpPr>
          <p:cNvPr id="4" name="Slide Number Placeholder 3">
            <a:extLst>
              <a:ext uri="{FF2B5EF4-FFF2-40B4-BE49-F238E27FC236}">
                <a16:creationId xmlns:a16="http://schemas.microsoft.com/office/drawing/2014/main" id="{E6885F37-7861-43DD-A196-6AA4D510F6F4}"/>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51</a:t>
            </a:fld>
            <a:endParaRPr lang="en-US"/>
          </a:p>
        </p:txBody>
      </p:sp>
    </p:spTree>
    <p:extLst>
      <p:ext uri="{BB962C8B-B14F-4D97-AF65-F5344CB8AC3E}">
        <p14:creationId xmlns:p14="http://schemas.microsoft.com/office/powerpoint/2010/main" val="2957704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E1053-0100-4C59-96D3-1F045909A469}"/>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hlinkClick r:id="rId2"/>
              </a:rPr>
              <a:t>Chapter 13A</a:t>
            </a:r>
            <a:r>
              <a:rPr lang="en-US" sz="4000" dirty="0">
                <a:solidFill>
                  <a:srgbClr val="FFFFFF"/>
                </a:solidFill>
                <a:cs typeface="Calibri" panose="020F0502020204030204" pitchFamily="34" charset="0"/>
              </a:rPr>
              <a:t> SCHOOL FISCAL ACCOUNTABILITY</a:t>
            </a:r>
          </a:p>
        </p:txBody>
      </p:sp>
      <p:sp>
        <p:nvSpPr>
          <p:cNvPr id="3" name="Content Placeholder 2">
            <a:extLst>
              <a:ext uri="{FF2B5EF4-FFF2-40B4-BE49-F238E27FC236}">
                <a16:creationId xmlns:a16="http://schemas.microsoft.com/office/drawing/2014/main" id="{E61ECAF1-4F07-4A1D-9993-59E187ABBA15}"/>
              </a:ext>
            </a:extLst>
          </p:cNvPr>
          <p:cNvSpPr>
            <a:spLocks noGrp="1"/>
          </p:cNvSpPr>
          <p:nvPr>
            <p:ph idx="1"/>
          </p:nvPr>
        </p:nvSpPr>
        <p:spPr>
          <a:xfrm>
            <a:off x="628650" y="2438400"/>
            <a:ext cx="7886700" cy="3738562"/>
          </a:xfrm>
        </p:spPr>
        <p:txBody>
          <a:bodyPr>
            <a:normAutofit/>
          </a:bodyPr>
          <a:lstStyle/>
          <a:p>
            <a:r>
              <a:rPr lang="en-US" sz="20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16-13A-8</a:t>
            </a:r>
            <a:r>
              <a:rPr lang="en-US" sz="2000" dirty="0">
                <a:latin typeface="Calibri" panose="020F0502020204030204" pitchFamily="34" charset="0"/>
                <a:cs typeface="Calibri" panose="020F0502020204030204" pitchFamily="34" charset="0"/>
              </a:rPr>
              <a:t> Authority to expend funds.</a:t>
            </a:r>
          </a:p>
          <a:p>
            <a:r>
              <a:rPr lang="en-US"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 16-13A-9</a:t>
            </a:r>
            <a:r>
              <a:rPr lang="en-US" sz="2000" dirty="0">
                <a:latin typeface="Calibri" panose="020F0502020204030204" pitchFamily="34" charset="0"/>
                <a:cs typeface="Calibri" panose="020F0502020204030204" pitchFamily="34" charset="0"/>
              </a:rPr>
              <a:t> Reserve funds.</a:t>
            </a:r>
          </a:p>
          <a:p>
            <a:r>
              <a:rPr lang="en-US"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Section 16-13A-10</a:t>
            </a:r>
            <a:r>
              <a:rPr lang="en-US" sz="2000" dirty="0">
                <a:latin typeface="Calibri" panose="020F0502020204030204" pitchFamily="34" charset="0"/>
                <a:cs typeface="Calibri" panose="020F0502020204030204" pitchFamily="34" charset="0"/>
              </a:rPr>
              <a:t> Penalties for failing to comply with chapter. </a:t>
            </a:r>
          </a:p>
          <a:p>
            <a:r>
              <a:rPr lang="en-US" sz="20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16-13A-11</a:t>
            </a:r>
            <a:r>
              <a:rPr lang="en-US" sz="2000" dirty="0">
                <a:latin typeface="Calibri" panose="020F0502020204030204" pitchFamily="34" charset="0"/>
                <a:cs typeface="Calibri" panose="020F0502020204030204" pitchFamily="34" charset="0"/>
              </a:rPr>
              <a:t> Liability. </a:t>
            </a:r>
          </a:p>
          <a:p>
            <a:r>
              <a:rPr lang="en-US" sz="20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16-13A-12</a:t>
            </a:r>
            <a:r>
              <a:rPr lang="en-US" sz="2000" dirty="0">
                <a:latin typeface="Calibri" panose="020F0502020204030204" pitchFamily="34" charset="0"/>
                <a:cs typeface="Calibri" panose="020F0502020204030204" pitchFamily="34" charset="0"/>
              </a:rPr>
              <a:t> Bonding.</a:t>
            </a:r>
          </a:p>
          <a:p>
            <a:r>
              <a:rPr lang="en-US" sz="2000"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Section 16-13A-13</a:t>
            </a:r>
            <a:r>
              <a:rPr lang="en-US" sz="2000" dirty="0">
                <a:latin typeface="Calibri" panose="020F0502020204030204" pitchFamily="34" charset="0"/>
                <a:cs typeface="Calibri" panose="020F0502020204030204" pitchFamily="34" charset="0"/>
              </a:rPr>
              <a:t> Publication of budget and financial information.</a:t>
            </a:r>
          </a:p>
          <a:p>
            <a:endParaRPr lang="en-US" sz="2300" dirty="0"/>
          </a:p>
        </p:txBody>
      </p:sp>
    </p:spTree>
    <p:extLst>
      <p:ext uri="{BB962C8B-B14F-4D97-AF65-F5344CB8AC3E}">
        <p14:creationId xmlns:p14="http://schemas.microsoft.com/office/powerpoint/2010/main" val="2149392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Chief School Financial Officer (CSFO) </a:t>
            </a:r>
          </a:p>
        </p:txBody>
      </p:sp>
      <p:sp>
        <p:nvSpPr>
          <p:cNvPr id="3" name="Content Placeholder 2"/>
          <p:cNvSpPr>
            <a:spLocks noGrp="1"/>
          </p:cNvSpPr>
          <p:nvPr>
            <p:ph idx="1"/>
          </p:nvPr>
        </p:nvSpPr>
        <p:spPr>
          <a:xfrm>
            <a:off x="628650" y="2438400"/>
            <a:ext cx="7886700" cy="3738562"/>
          </a:xfrm>
        </p:spPr>
        <p:txBody>
          <a:bodyPr>
            <a:normAutofit/>
          </a:bodyPr>
          <a:lstStyle/>
          <a:p>
            <a:r>
              <a:rPr lang="en-US" sz="2200" b="1" i="1" dirty="0">
                <a:latin typeface="Calibri" panose="020F0502020204030204" pitchFamily="34" charset="0"/>
                <a:cs typeface="Calibri" panose="020F0502020204030204" pitchFamily="34" charset="0"/>
              </a:rPr>
              <a:t>Chief School Financial Officer -</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The chief financial officer should have overall responsibility for accounting and reporting all funds, including district and student activity funds, to the board. The chief financial officer is also responsible for implementing and enforcing appropriate internal control procedures. </a:t>
            </a:r>
          </a:p>
          <a:p>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3B97932-BE7F-497F-BEFE-DFE61BCB30AA}"/>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53</a:t>
            </a:fld>
            <a:endParaRPr lang="en-US"/>
          </a:p>
        </p:txBody>
      </p:sp>
    </p:spTree>
    <p:extLst>
      <p:ext uri="{BB962C8B-B14F-4D97-AF65-F5344CB8AC3E}">
        <p14:creationId xmlns:p14="http://schemas.microsoft.com/office/powerpoint/2010/main" val="869959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904" name="Rectangle 20890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98" name="Rectangle 2"/>
          <p:cNvSpPr>
            <a:spLocks noGrp="1" noRot="1" noChangeArrowheads="1"/>
          </p:cNvSpPr>
          <p:nvPr>
            <p:ph type="title"/>
          </p:nvPr>
        </p:nvSpPr>
        <p:spPr>
          <a:xfrm>
            <a:off x="628650" y="365125"/>
            <a:ext cx="7886700" cy="1325563"/>
          </a:xfrm>
        </p:spPr>
        <p:txBody>
          <a:bodyPr>
            <a:normAutofit/>
          </a:bodyPr>
          <a:lstStyle/>
          <a:p>
            <a:pPr algn="ctr" eaLnBrk="1" hangingPunct="1">
              <a:defRPr/>
            </a:pPr>
            <a:r>
              <a:rPr lang="en-US" sz="4000" dirty="0">
                <a:solidFill>
                  <a:srgbClr val="FFFFFF"/>
                </a:solidFill>
                <a:cs typeface="Calibri" panose="020F0502020204030204" pitchFamily="34" charset="0"/>
              </a:rPr>
              <a:t>Chief School Financial Officer (CSFO)</a:t>
            </a:r>
          </a:p>
        </p:txBody>
      </p:sp>
      <p:sp>
        <p:nvSpPr>
          <p:cNvPr id="208899" name="Rectangle 3"/>
          <p:cNvSpPr>
            <a:spLocks noGrp="1" noRot="1" noChangeArrowheads="1"/>
          </p:cNvSpPr>
          <p:nvPr>
            <p:ph idx="1"/>
          </p:nvPr>
        </p:nvSpPr>
        <p:spPr>
          <a:xfrm>
            <a:off x="628650" y="2438400"/>
            <a:ext cx="7886700" cy="3738562"/>
          </a:xfrm>
        </p:spPr>
        <p:txBody>
          <a:bodyPr>
            <a:noAutofit/>
          </a:bodyPr>
          <a:lstStyle/>
          <a:p>
            <a:pPr eaLnBrk="1" hangingPunct="1">
              <a:defRPr/>
            </a:pPr>
            <a:r>
              <a:rPr lang="en-US" sz="2200" dirty="0">
                <a:latin typeface="Calibri" panose="020F0502020204030204" pitchFamily="34" charset="0"/>
                <a:cs typeface="Calibri" panose="020F0502020204030204" pitchFamily="34" charset="0"/>
              </a:rPr>
              <a:t>In consultation with the local superintendent, the local board will appoint a chief school financial officer who:</a:t>
            </a:r>
          </a:p>
          <a:p>
            <a:pPr lvl="1" eaLnBrk="1" hangingPunct="1">
              <a:defRPr/>
            </a:pPr>
            <a:r>
              <a:rPr lang="en-US" sz="2200" dirty="0">
                <a:latin typeface="Calibri" panose="020F0502020204030204" pitchFamily="34" charset="0"/>
                <a:cs typeface="Calibri" panose="020F0502020204030204" pitchFamily="34" charset="0"/>
              </a:rPr>
              <a:t>Shall be an employee of the local board.</a:t>
            </a:r>
          </a:p>
          <a:p>
            <a:pPr lvl="1" eaLnBrk="1" hangingPunct="1">
              <a:defRPr/>
            </a:pPr>
            <a:r>
              <a:rPr lang="en-US" sz="2200" dirty="0">
                <a:latin typeface="Calibri" panose="020F0502020204030204" pitchFamily="34" charset="0"/>
                <a:cs typeface="Calibri" panose="020F0502020204030204" pitchFamily="34" charset="0"/>
              </a:rPr>
              <a:t>Meet minimum qualifications of the local board.</a:t>
            </a:r>
          </a:p>
          <a:p>
            <a:pPr lvl="1" eaLnBrk="1" hangingPunct="1">
              <a:defRPr/>
            </a:pPr>
            <a:r>
              <a:rPr lang="en-US" sz="2200" dirty="0">
                <a:latin typeface="Calibri" panose="020F0502020204030204" pitchFamily="34" charset="0"/>
                <a:cs typeface="Calibri" panose="020F0502020204030204" pitchFamily="34" charset="0"/>
              </a:rPr>
              <a:t>Meet the requirements established by the State Board of Education.</a:t>
            </a:r>
          </a:p>
          <a:p>
            <a:pPr lvl="1" eaLnBrk="1" hangingPunct="1">
              <a:defRPr/>
            </a:pPr>
            <a:r>
              <a:rPr lang="en-US" sz="2200" dirty="0">
                <a:latin typeface="Calibri" panose="020F0502020204030204" pitchFamily="34" charset="0"/>
                <a:cs typeface="Calibri" panose="020F0502020204030204" pitchFamily="34" charset="0"/>
              </a:rPr>
              <a:t>Be bonded in an amount determined by the State. </a:t>
            </a:r>
          </a:p>
          <a:p>
            <a:pPr eaLnBrk="1" hangingPunct="1">
              <a:defRPr/>
            </a:pPr>
            <a:r>
              <a:rPr lang="en-US" sz="2200" dirty="0">
                <a:latin typeface="Calibri" panose="020F0502020204030204" pitchFamily="34" charset="0"/>
                <a:cs typeface="Calibri" panose="020F0502020204030204" pitchFamily="34" charset="0"/>
              </a:rPr>
              <a:t>The local board is authorized to remove the chief school financial officer </a:t>
            </a:r>
          </a:p>
          <a:p>
            <a:pPr marL="0" indent="0" eaLnBrk="1" hangingPunct="1">
              <a:buNone/>
              <a:defRPr/>
            </a:pPr>
            <a:r>
              <a:rPr lang="en-US" sz="2200" dirty="0">
                <a:latin typeface="Calibri" panose="020F0502020204030204" pitchFamily="34" charset="0"/>
                <a:cs typeface="Calibri" panose="020F0502020204030204" pitchFamily="34" charset="0"/>
              </a:rPr>
              <a:t>	(Note SDE appointment) </a:t>
            </a:r>
          </a:p>
          <a:p>
            <a:pPr marL="0" indent="0">
              <a:buNone/>
              <a:defRPr/>
            </a:pPr>
            <a:r>
              <a:rPr lang="en-US" sz="2200" b="1" dirty="0">
                <a:latin typeface="Calibri" panose="020F0502020204030204" pitchFamily="34" charset="0"/>
                <a:cs typeface="Calibri" panose="020F0502020204030204" pitchFamily="34" charset="0"/>
              </a:rPr>
              <a:t>§ </a:t>
            </a:r>
            <a:r>
              <a:rPr lang="en-US" sz="2200" b="1" i="1" dirty="0">
                <a:latin typeface="Calibri" panose="020F0502020204030204" pitchFamily="34" charset="0"/>
                <a:cs typeface="Calibri" panose="020F0502020204030204" pitchFamily="34" charset="0"/>
              </a:rPr>
              <a:t>16-13A-4-, Ala. Code 1975</a:t>
            </a:r>
          </a:p>
        </p:txBody>
      </p:sp>
      <p:sp>
        <p:nvSpPr>
          <p:cNvPr id="2" name="Slide Number Placeholder 1">
            <a:extLst>
              <a:ext uri="{FF2B5EF4-FFF2-40B4-BE49-F238E27FC236}">
                <a16:creationId xmlns:a16="http://schemas.microsoft.com/office/drawing/2014/main" id="{A7CAD7DC-7EFE-4A14-9893-733140DF6AD3}"/>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0E2CF-72C2-4C97-B124-6046F7E7E146}"/>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rPr>
              <a:t>Chief School Financial Officer (CSFO)</a:t>
            </a:r>
          </a:p>
        </p:txBody>
      </p:sp>
      <p:sp>
        <p:nvSpPr>
          <p:cNvPr id="3" name="Content Placeholder 2">
            <a:extLst>
              <a:ext uri="{FF2B5EF4-FFF2-40B4-BE49-F238E27FC236}">
                <a16:creationId xmlns:a16="http://schemas.microsoft.com/office/drawing/2014/main" id="{0CA25D5B-EC9C-4CA0-B268-E1D9D1426DBB}"/>
              </a:ext>
            </a:extLst>
          </p:cNvPr>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Supervision, fiduciary responsibility of chief school financial officer; duties.</a:t>
            </a:r>
          </a:p>
          <a:p>
            <a:pPr lvl="1"/>
            <a:r>
              <a:rPr lang="en-US" sz="2200" dirty="0">
                <a:latin typeface="Calibri" panose="020F0502020204030204" pitchFamily="34" charset="0"/>
                <a:cs typeface="Calibri" panose="020F0502020204030204" pitchFamily="34" charset="0"/>
              </a:rPr>
              <a:t>(a) The chief school financial officer shall work under the direct supervision of the local superintendent of education but shall have a fiduciary responsibility to the local board of education.</a:t>
            </a:r>
          </a:p>
          <a:p>
            <a:pPr marL="0" indent="0">
              <a:buNone/>
            </a:pPr>
            <a:r>
              <a:rPr lang="en-US" sz="2200" dirty="0">
                <a:latin typeface="Calibri" panose="020F0502020204030204" pitchFamily="34" charset="0"/>
                <a:cs typeface="Calibri" panose="020F0502020204030204" pitchFamily="34" charset="0"/>
              </a:rPr>
              <a:t>§</a:t>
            </a:r>
            <a:r>
              <a:rPr lang="en-US" sz="2200" u="sng" dirty="0">
                <a:latin typeface="Calibri" panose="020F0502020204030204" pitchFamily="34" charset="0"/>
                <a:cs typeface="Calibri" panose="020F0502020204030204" pitchFamily="34" charset="0"/>
              </a:rPr>
              <a:t> 16-13A-5 (a) Code of Alabama </a:t>
            </a:r>
            <a:endParaRPr lang="en-US" sz="2200" dirty="0">
              <a:latin typeface="Calibri" panose="020F0502020204030204" pitchFamily="34" charset="0"/>
              <a:cs typeface="Calibri" panose="020F0502020204030204" pitchFamily="34" charset="0"/>
            </a:endParaRPr>
          </a:p>
          <a:p>
            <a:pPr marL="0" indent="0">
              <a:buNone/>
            </a:pPr>
            <a:endParaRPr lang="en-US" sz="2300" dirty="0"/>
          </a:p>
        </p:txBody>
      </p:sp>
      <p:sp>
        <p:nvSpPr>
          <p:cNvPr id="4" name="Slide Number Placeholder 3">
            <a:extLst>
              <a:ext uri="{FF2B5EF4-FFF2-40B4-BE49-F238E27FC236}">
                <a16:creationId xmlns:a16="http://schemas.microsoft.com/office/drawing/2014/main" id="{08AB1B6B-77C3-49C7-99FE-9F7D674743F0}"/>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55</a:t>
            </a:fld>
            <a:endParaRPr lang="en-US"/>
          </a:p>
        </p:txBody>
      </p:sp>
    </p:spTree>
    <p:extLst>
      <p:ext uri="{BB962C8B-B14F-4D97-AF65-F5344CB8AC3E}">
        <p14:creationId xmlns:p14="http://schemas.microsoft.com/office/powerpoint/2010/main" val="1090960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20E2CF-72C2-4C97-B124-6046F7E7E146}"/>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rPr>
              <a:t>Chief School Financial Officer (CSFO)</a:t>
            </a:r>
          </a:p>
        </p:txBody>
      </p:sp>
      <p:sp>
        <p:nvSpPr>
          <p:cNvPr id="3" name="Content Placeholder 2">
            <a:extLst>
              <a:ext uri="{FF2B5EF4-FFF2-40B4-BE49-F238E27FC236}">
                <a16:creationId xmlns:a16="http://schemas.microsoft.com/office/drawing/2014/main" id="{0CA25D5B-EC9C-4CA0-B268-E1D9D1426DBB}"/>
              </a:ext>
            </a:extLst>
          </p:cNvPr>
          <p:cNvSpPr>
            <a:spLocks noGrp="1"/>
          </p:cNvSpPr>
          <p:nvPr>
            <p:ph idx="1"/>
          </p:nvPr>
        </p:nvSpPr>
        <p:spPr>
          <a:xfrm>
            <a:off x="533400" y="2040945"/>
            <a:ext cx="7886700" cy="3738562"/>
          </a:xfrm>
        </p:spPr>
        <p:txBody>
          <a:bodyPr>
            <a:noAutofit/>
          </a:bodyPr>
          <a:lstStyle/>
          <a:p>
            <a:pPr marL="0" indent="0">
              <a:buNone/>
            </a:pPr>
            <a:r>
              <a:rPr lang="en-US" sz="2200" dirty="0">
                <a:latin typeface="Garamond" panose="02020404030301010803" pitchFamily="18" charset="0"/>
              </a:rPr>
              <a:t>§</a:t>
            </a:r>
            <a:r>
              <a:rPr lang="en-US" sz="2200" dirty="0">
                <a:latin typeface="Calibri" panose="020F0502020204030204" pitchFamily="34" charset="0"/>
                <a:cs typeface="Calibri" panose="020F0502020204030204" pitchFamily="34" charset="0"/>
              </a:rPr>
              <a:t>16-13A-5 (b) </a:t>
            </a:r>
          </a:p>
          <a:p>
            <a:pPr marL="0" indent="0">
              <a:buNone/>
            </a:pPr>
            <a:r>
              <a:rPr lang="en-US" sz="2200" dirty="0">
                <a:latin typeface="Calibri" panose="020F0502020204030204" pitchFamily="34" charset="0"/>
                <a:cs typeface="Calibri" panose="020F0502020204030204" pitchFamily="34" charset="0"/>
              </a:rPr>
              <a:t>(b) The chief school financial officer shall perform each of the following duties:  </a:t>
            </a:r>
          </a:p>
          <a:p>
            <a:pPr marL="0" indent="0">
              <a:buNone/>
            </a:pPr>
            <a:r>
              <a:rPr lang="en-US" sz="2200" dirty="0">
                <a:latin typeface="Calibri" panose="020F0502020204030204" pitchFamily="34" charset="0"/>
                <a:cs typeface="Calibri" panose="020F0502020204030204" pitchFamily="34" charset="0"/>
              </a:rPr>
              <a:t>	(1) Verify the receipt of all funds to which the local board of education 	may be entitled by law, or which may come into its possession for public school purposes.</a:t>
            </a:r>
          </a:p>
          <a:p>
            <a:pPr marL="0" indent="0">
              <a:buNone/>
            </a:pPr>
            <a:r>
              <a:rPr lang="en-US" sz="2200" dirty="0">
                <a:latin typeface="Calibri" panose="020F0502020204030204" pitchFamily="34" charset="0"/>
                <a:cs typeface="Calibri" panose="020F0502020204030204" pitchFamily="34" charset="0"/>
              </a:rPr>
              <a:t>	(2) Verify the payment of such funds, such payments to occur only on written order of the local superintendent of education.</a:t>
            </a:r>
          </a:p>
          <a:p>
            <a:pPr marL="0" indent="0">
              <a:buNone/>
            </a:pPr>
            <a:r>
              <a:rPr lang="en-US" sz="2200" dirty="0">
                <a:latin typeface="Calibri" panose="020F0502020204030204" pitchFamily="34" charset="0"/>
                <a:cs typeface="Calibri" panose="020F0502020204030204" pitchFamily="34" charset="0"/>
              </a:rPr>
              <a:t>	3) Keep an accurate record of all receipts and expenditures and provide such information to the local superintendent and the local board.</a:t>
            </a:r>
          </a:p>
          <a:p>
            <a:pPr marL="0" indent="0">
              <a:buNone/>
            </a:pPr>
            <a:r>
              <a:rPr lang="en-US" sz="2200" dirty="0">
                <a:latin typeface="Calibri" panose="020F0502020204030204" pitchFamily="34" charset="0"/>
                <a:cs typeface="Calibri" panose="020F0502020204030204" pitchFamily="34" charset="0"/>
              </a:rPr>
              <a:t>	4) Make reports as may be required by law, by the local board of education, or by rules and regulations of the State Board of Education.</a:t>
            </a:r>
          </a:p>
        </p:txBody>
      </p:sp>
      <p:sp>
        <p:nvSpPr>
          <p:cNvPr id="4" name="Slide Number Placeholder 3">
            <a:extLst>
              <a:ext uri="{FF2B5EF4-FFF2-40B4-BE49-F238E27FC236}">
                <a16:creationId xmlns:a16="http://schemas.microsoft.com/office/drawing/2014/main" id="{7CFB849B-E8C8-41FB-AA7B-7D6AE92013F4}"/>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56</a:t>
            </a:fld>
            <a:endParaRPr lang="en-US" dirty="0"/>
          </a:p>
        </p:txBody>
      </p:sp>
    </p:spTree>
    <p:extLst>
      <p:ext uri="{BB962C8B-B14F-4D97-AF65-F5344CB8AC3E}">
        <p14:creationId xmlns:p14="http://schemas.microsoft.com/office/powerpoint/2010/main" val="3027024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0E7B8-4CCA-47C2-9F7E-296CFC31C72F}"/>
              </a:ext>
            </a:extLst>
          </p:cNvPr>
          <p:cNvSpPr>
            <a:spLocks noGrp="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Chief School Financial Officer (CSFO)</a:t>
            </a:r>
          </a:p>
        </p:txBody>
      </p:sp>
      <p:sp>
        <p:nvSpPr>
          <p:cNvPr id="3" name="Content Placeholder 2">
            <a:extLst>
              <a:ext uri="{FF2B5EF4-FFF2-40B4-BE49-F238E27FC236}">
                <a16:creationId xmlns:a16="http://schemas.microsoft.com/office/drawing/2014/main" id="{685193AF-99EA-4ACC-8BA4-6F4BBBA7BC0E}"/>
              </a:ext>
            </a:extLst>
          </p:cNvPr>
          <p:cNvSpPr>
            <a:spLocks noGrp="1"/>
          </p:cNvSpPr>
          <p:nvPr>
            <p:ph idx="1"/>
          </p:nvPr>
        </p:nvSpPr>
        <p:spPr>
          <a:xfrm>
            <a:off x="628650" y="2391568"/>
            <a:ext cx="7886700" cy="3785394"/>
          </a:xfrm>
        </p:spPr>
        <p:txBody>
          <a:bodyPr anchor="ctr">
            <a:normAutofit/>
          </a:bodyPr>
          <a:lstStyle/>
          <a:p>
            <a:pPr marL="0" indent="0">
              <a:buNone/>
            </a:pPr>
            <a:r>
              <a:rPr lang="en-US" sz="2200" dirty="0">
                <a:latin typeface="Calibri" panose="020F0502020204030204" pitchFamily="34" charset="0"/>
                <a:cs typeface="Calibri" panose="020F0502020204030204" pitchFamily="34" charset="0"/>
              </a:rPr>
              <a:t>§ 16-13A-5 (b) </a:t>
            </a:r>
          </a:p>
          <a:p>
            <a:pPr marL="0" indent="0">
              <a:buNone/>
            </a:pPr>
            <a:r>
              <a:rPr lang="en-US" sz="2200" dirty="0"/>
              <a:t>	</a:t>
            </a:r>
            <a:r>
              <a:rPr lang="en-US" sz="2200" dirty="0">
                <a:latin typeface="Calibri" panose="020F0502020204030204" pitchFamily="34" charset="0"/>
                <a:cs typeface="Calibri" panose="020F0502020204030204" pitchFamily="34" charset="0"/>
              </a:rPr>
              <a:t>5) Personally notify, in writing, each board member and the local superintendent of education of any financial transaction of the local board of education which the chief school financial officer deems to be non-routine, unusual, without legal authorization, or not in compliance with the fiscal management policies of the board. The notification shall be recorded in the minutes of the board by the president of the local board of education.</a:t>
            </a:r>
          </a:p>
          <a:p>
            <a:pPr marL="0" indent="0">
              <a:buNone/>
            </a:pPr>
            <a:r>
              <a:rPr lang="en-US" sz="2200" dirty="0">
                <a:latin typeface="Calibri" panose="020F0502020204030204" pitchFamily="34" charset="0"/>
                <a:cs typeface="Calibri" panose="020F0502020204030204" pitchFamily="34" charset="0"/>
              </a:rPr>
              <a:t>	(6) Be bonded in an amount determined by the State Board of Education.</a:t>
            </a:r>
          </a:p>
          <a:p>
            <a:endParaRPr lang="en-US" dirty="0"/>
          </a:p>
        </p:txBody>
      </p:sp>
      <p:sp>
        <p:nvSpPr>
          <p:cNvPr id="4" name="Slide Number Placeholder 3">
            <a:extLst>
              <a:ext uri="{FF2B5EF4-FFF2-40B4-BE49-F238E27FC236}">
                <a16:creationId xmlns:a16="http://schemas.microsoft.com/office/drawing/2014/main" id="{73625439-126C-47B7-90F8-ED65987C5D69}"/>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57</a:t>
            </a:fld>
            <a:endParaRPr lang="en-US"/>
          </a:p>
        </p:txBody>
      </p:sp>
    </p:spTree>
    <p:extLst>
      <p:ext uri="{BB962C8B-B14F-4D97-AF65-F5344CB8AC3E}">
        <p14:creationId xmlns:p14="http://schemas.microsoft.com/office/powerpoint/2010/main" val="4099362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168"/>
            <a:ext cx="7886700" cy="1325563"/>
          </a:xfrm>
        </p:spPr>
        <p:txBody>
          <a:bodyPr>
            <a:normAutofit/>
          </a:bodyPr>
          <a:lstStyle/>
          <a:p>
            <a:pPr algn="ctr"/>
            <a:r>
              <a:rPr lang="en-US" sz="3400" i="1" dirty="0">
                <a:solidFill>
                  <a:srgbClr val="FFFFFF"/>
                </a:solidFill>
                <a:cs typeface="Calibri" panose="020F0502020204030204" pitchFamily="34" charset="0"/>
              </a:rPr>
              <a:t>Rules of the State Board of Education</a:t>
            </a:r>
            <a:br>
              <a:rPr lang="en-US" sz="3400" i="1" dirty="0">
                <a:solidFill>
                  <a:srgbClr val="FFFFFF"/>
                </a:solidFill>
                <a:cs typeface="Calibri" panose="020F0502020204030204" pitchFamily="34" charset="0"/>
              </a:rPr>
            </a:br>
            <a:r>
              <a:rPr lang="en-US" sz="3400" b="1" dirty="0">
                <a:solidFill>
                  <a:srgbClr val="FFFFFF"/>
                </a:solidFill>
                <a:cs typeface="Calibri" panose="020F0502020204030204" pitchFamily="34" charset="0"/>
              </a:rPr>
              <a:t>Rule 290-2-5 – Chief School Finance Officer</a:t>
            </a:r>
            <a:endParaRPr lang="en-US" sz="3400" dirty="0">
              <a:solidFill>
                <a:srgbClr val="FFFFFF"/>
              </a:solidFill>
              <a:cs typeface="Calibri" panose="020F0502020204030204" pitchFamily="34" charset="0"/>
            </a:endParaRPr>
          </a:p>
        </p:txBody>
      </p:sp>
      <p:sp>
        <p:nvSpPr>
          <p:cNvPr id="3" name="Content Placeholder 2"/>
          <p:cNvSpPr>
            <a:spLocks noGrp="1"/>
          </p:cNvSpPr>
          <p:nvPr>
            <p:ph idx="1"/>
          </p:nvPr>
        </p:nvSpPr>
        <p:spPr>
          <a:xfrm>
            <a:off x="628650" y="2570956"/>
            <a:ext cx="7886700" cy="3785394"/>
          </a:xfrm>
        </p:spPr>
        <p:txBody>
          <a:bodyPr anchor="ctr">
            <a:noAutofit/>
          </a:bodyPr>
          <a:lstStyle/>
          <a:p>
            <a:r>
              <a:rPr lang="en-US" sz="2200" dirty="0">
                <a:latin typeface="Calibri" panose="020F0502020204030204" pitchFamily="34" charset="0"/>
                <a:cs typeface="Calibri" panose="020F0502020204030204" pitchFamily="34" charset="0"/>
              </a:rPr>
              <a:t>290-2-5-.01 Standards for Chief School Finance Officers</a:t>
            </a:r>
          </a:p>
          <a:p>
            <a:r>
              <a:rPr lang="en-US" sz="2200" dirty="0">
                <a:latin typeface="Calibri" panose="020F0502020204030204" pitchFamily="34" charset="0"/>
                <a:cs typeface="Calibri" panose="020F0502020204030204" pitchFamily="34" charset="0"/>
              </a:rPr>
              <a:t>290-2-5-.02 Duties and Responsibilities of Chief School Finance Officers</a:t>
            </a:r>
          </a:p>
          <a:p>
            <a:r>
              <a:rPr lang="en-US" sz="2200" dirty="0">
                <a:latin typeface="Calibri" panose="020F0502020204030204" pitchFamily="34" charset="0"/>
                <a:cs typeface="Calibri" panose="020F0502020204030204" pitchFamily="34" charset="0"/>
              </a:rPr>
              <a:t>290-2-5-.03 Qualifications for Chief School Finance Officers</a:t>
            </a:r>
          </a:p>
          <a:p>
            <a:r>
              <a:rPr lang="en-US" sz="2200" dirty="0">
                <a:latin typeface="Calibri" panose="020F0502020204030204" pitchFamily="34" charset="0"/>
                <a:cs typeface="Calibri" panose="020F0502020204030204" pitchFamily="34" charset="0"/>
              </a:rPr>
              <a:t>290-2-5-.04 Certification of Chief School Finance Officers</a:t>
            </a:r>
          </a:p>
          <a:p>
            <a:r>
              <a:rPr lang="en-US" sz="2200" dirty="0">
                <a:latin typeface="Calibri" panose="020F0502020204030204" pitchFamily="34" charset="0"/>
                <a:cs typeface="Calibri" panose="020F0502020204030204" pitchFamily="34" charset="0"/>
              </a:rPr>
              <a:t>290-2-5-.05 Performance Standards for Chief School Finance Officers</a:t>
            </a:r>
          </a:p>
          <a:p>
            <a:r>
              <a:rPr lang="en-US" sz="2200" dirty="0">
                <a:latin typeface="Calibri" panose="020F0502020204030204" pitchFamily="34" charset="0"/>
                <a:cs typeface="Calibri" panose="020F0502020204030204" pitchFamily="34" charset="0"/>
              </a:rPr>
              <a:t>290-2-5-.06 Requirements to Continue Certification as a Chief School Finance Officer</a:t>
            </a:r>
          </a:p>
          <a:p>
            <a:pPr marL="0" indent="0">
              <a:buNone/>
            </a:pPr>
            <a:endParaRPr lang="en-US" sz="22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http://www.alabamaadministrativecode.state.al.us/docs/ed/index.html</a:t>
            </a:r>
          </a:p>
        </p:txBody>
      </p:sp>
      <p:sp>
        <p:nvSpPr>
          <p:cNvPr id="4" name="Slide Number Placeholder 3">
            <a:extLst>
              <a:ext uri="{FF2B5EF4-FFF2-40B4-BE49-F238E27FC236}">
                <a16:creationId xmlns:a16="http://schemas.microsoft.com/office/drawing/2014/main" id="{B167FFD0-CCD4-4627-832E-D8BD0D57F842}"/>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58</a:t>
            </a:fld>
            <a:endParaRPr lang="en-US"/>
          </a:p>
        </p:txBody>
      </p:sp>
    </p:spTree>
    <p:extLst>
      <p:ext uri="{BB962C8B-B14F-4D97-AF65-F5344CB8AC3E}">
        <p14:creationId xmlns:p14="http://schemas.microsoft.com/office/powerpoint/2010/main" val="557903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4" name="Rectangle 2970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Role of CSFO</a:t>
            </a:r>
          </a:p>
        </p:txBody>
      </p:sp>
      <p:sp>
        <p:nvSpPr>
          <p:cNvPr id="29699" name="Rectangle 3"/>
          <p:cNvSpPr>
            <a:spLocks noGrp="1" noChangeArrowheads="1"/>
          </p:cNvSpPr>
          <p:nvPr>
            <p:ph idx="1"/>
          </p:nvPr>
        </p:nvSpPr>
        <p:spPr>
          <a:xfrm>
            <a:off x="628650" y="2391568"/>
            <a:ext cx="7886700" cy="3785394"/>
          </a:xfrm>
        </p:spPr>
        <p:txBody>
          <a:bodyPr anchor="ctr">
            <a:normAutofit/>
          </a:bodyPr>
          <a:lstStyle/>
          <a:p>
            <a:r>
              <a:rPr lang="en-US" sz="2200" dirty="0">
                <a:latin typeface="Calibri" panose="020F0502020204030204" pitchFamily="34" charset="0"/>
                <a:cs typeface="Calibri" panose="020F0502020204030204" pitchFamily="34" charset="0"/>
              </a:rPr>
              <a:t>Areas of Responsibility</a:t>
            </a:r>
          </a:p>
          <a:p>
            <a:pPr lvl="1"/>
            <a:r>
              <a:rPr lang="en-US" sz="2200" dirty="0">
                <a:latin typeface="Calibri" panose="020F0502020204030204" pitchFamily="34" charset="0"/>
                <a:cs typeface="Calibri" panose="020F0502020204030204" pitchFamily="34" charset="0"/>
              </a:rPr>
              <a:t>Budgeting</a:t>
            </a:r>
          </a:p>
          <a:p>
            <a:pPr lvl="1"/>
            <a:r>
              <a:rPr lang="en-US" sz="2200" dirty="0">
                <a:latin typeface="Calibri" panose="020F0502020204030204" pitchFamily="34" charset="0"/>
                <a:cs typeface="Calibri" panose="020F0502020204030204" pitchFamily="34" charset="0"/>
              </a:rPr>
              <a:t>Accounting/Finance</a:t>
            </a:r>
          </a:p>
          <a:p>
            <a:pPr lvl="1"/>
            <a:r>
              <a:rPr lang="en-US" sz="2200" dirty="0">
                <a:latin typeface="Calibri" panose="020F0502020204030204" pitchFamily="34" charset="0"/>
                <a:cs typeface="Calibri" panose="020F0502020204030204" pitchFamily="34" charset="0"/>
              </a:rPr>
              <a:t>Purchasing</a:t>
            </a:r>
          </a:p>
          <a:p>
            <a:pPr lvl="1"/>
            <a:r>
              <a:rPr lang="en-US" sz="2200" dirty="0">
                <a:latin typeface="Calibri" panose="020F0502020204030204" pitchFamily="34" charset="0"/>
                <a:cs typeface="Calibri" panose="020F0502020204030204" pitchFamily="34" charset="0"/>
              </a:rPr>
              <a:t>Risk Management</a:t>
            </a:r>
          </a:p>
          <a:p>
            <a:pPr lvl="1"/>
            <a:r>
              <a:rPr lang="en-US" sz="2200" dirty="0">
                <a:latin typeface="Calibri" panose="020F0502020204030204" pitchFamily="34" charset="0"/>
                <a:cs typeface="Calibri" panose="020F0502020204030204" pitchFamily="34" charset="0"/>
              </a:rPr>
              <a:t>Food Service Program</a:t>
            </a:r>
          </a:p>
          <a:p>
            <a:pPr lvl="1"/>
            <a:r>
              <a:rPr lang="en-US" sz="2200" dirty="0">
                <a:latin typeface="Calibri" panose="020F0502020204030204" pitchFamily="34" charset="0"/>
                <a:cs typeface="Calibri" panose="020F0502020204030204" pitchFamily="34" charset="0"/>
              </a:rPr>
              <a:t>Operations/Maintenance/Transportation</a:t>
            </a:r>
          </a:p>
          <a:p>
            <a:pPr lvl="1"/>
            <a:r>
              <a:rPr lang="en-US" sz="2200" dirty="0">
                <a:latin typeface="Calibri" panose="020F0502020204030204" pitchFamily="34" charset="0"/>
                <a:cs typeface="Calibri" panose="020F0502020204030204" pitchFamily="34" charset="0"/>
              </a:rPr>
              <a:t>Capital/Facilities</a:t>
            </a:r>
          </a:p>
        </p:txBody>
      </p:sp>
      <p:sp>
        <p:nvSpPr>
          <p:cNvPr id="2" name="Slide Number Placeholder 1">
            <a:extLst>
              <a:ext uri="{FF2B5EF4-FFF2-40B4-BE49-F238E27FC236}">
                <a16:creationId xmlns:a16="http://schemas.microsoft.com/office/drawing/2014/main" id="{5B7E7830-3476-4997-8099-6A09CBAC4A39}"/>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868B3-759E-47B8-B3B4-444408F2E677}"/>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rPr>
              <a:t>Regulation of  Procurement for  School Districts</a:t>
            </a:r>
          </a:p>
        </p:txBody>
      </p:sp>
      <p:sp>
        <p:nvSpPr>
          <p:cNvPr id="3" name="Content Placeholder 2">
            <a:extLst>
              <a:ext uri="{FF2B5EF4-FFF2-40B4-BE49-F238E27FC236}">
                <a16:creationId xmlns:a16="http://schemas.microsoft.com/office/drawing/2014/main" id="{FE5010F6-ED1F-4898-9E7D-21A19F988BC0}"/>
              </a:ext>
            </a:extLst>
          </p:cNvPr>
          <p:cNvSpPr>
            <a:spLocks noGrp="1"/>
          </p:cNvSpPr>
          <p:nvPr>
            <p:ph idx="1"/>
          </p:nvPr>
        </p:nvSpPr>
        <p:spPr>
          <a:xfrm>
            <a:off x="628650" y="2438400"/>
            <a:ext cx="7886700" cy="3738562"/>
          </a:xfrm>
        </p:spPr>
        <p:txBody>
          <a:bodyPr>
            <a:normAutofit/>
          </a:bodyPr>
          <a:lstStyle/>
          <a:p>
            <a:pPr marL="0" indent="0">
              <a:buNone/>
            </a:pPr>
            <a:r>
              <a:rPr lang="en-US" sz="2200" dirty="0"/>
              <a:t>The laws of most states regulate government procurement to some extent. Laws usually require the procuring authority to issue public bids if the value of the procurement exceeds a certain threshold.</a:t>
            </a:r>
          </a:p>
        </p:txBody>
      </p:sp>
      <p:sp>
        <p:nvSpPr>
          <p:cNvPr id="4" name="Slide Number Placeholder 3">
            <a:extLst>
              <a:ext uri="{FF2B5EF4-FFF2-40B4-BE49-F238E27FC236}">
                <a16:creationId xmlns:a16="http://schemas.microsoft.com/office/drawing/2014/main" id="{06FF581C-9DDF-442A-A43E-E6CD66E51A01}"/>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a:t>
            </a:fld>
            <a:endParaRPr lang="en-US"/>
          </a:p>
        </p:txBody>
      </p:sp>
    </p:spTree>
    <p:extLst>
      <p:ext uri="{BB962C8B-B14F-4D97-AF65-F5344CB8AC3E}">
        <p14:creationId xmlns:p14="http://schemas.microsoft.com/office/powerpoint/2010/main" val="1101321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32" name="Rectangle 2663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Role of CSFO</a:t>
            </a:r>
          </a:p>
        </p:txBody>
      </p:sp>
      <p:sp>
        <p:nvSpPr>
          <p:cNvPr id="26627" name="Rectangle 3"/>
          <p:cNvSpPr>
            <a:spLocks noGrp="1" noChangeArrowheads="1"/>
          </p:cNvSpPr>
          <p:nvPr>
            <p:ph idx="1"/>
          </p:nvPr>
        </p:nvSpPr>
        <p:spPr>
          <a:xfrm>
            <a:off x="628650" y="2570956"/>
            <a:ext cx="7886700" cy="3785394"/>
          </a:xfrm>
        </p:spPr>
        <p:txBody>
          <a:bodyPr anchor="ctr">
            <a:normAutofit lnSpcReduction="10000"/>
          </a:bodyPr>
          <a:lstStyle/>
          <a:p>
            <a:r>
              <a:rPr lang="en-US" sz="2200" dirty="0">
                <a:latin typeface="Calibri" panose="020F0502020204030204" pitchFamily="34" charset="0"/>
                <a:cs typeface="Calibri" panose="020F0502020204030204" pitchFamily="34" charset="0"/>
              </a:rPr>
              <a:t>One of the key positions in a school district's organization other than the superintendent is the </a:t>
            </a:r>
            <a:r>
              <a:rPr lang="en-US" sz="2200" u="sng" dirty="0">
                <a:latin typeface="Calibri" panose="020F0502020204030204" pitchFamily="34" charset="0"/>
                <a:cs typeface="Calibri" panose="020F0502020204030204" pitchFamily="34" charset="0"/>
              </a:rPr>
              <a:t>CSFO</a:t>
            </a:r>
            <a:r>
              <a:rPr lang="en-US" sz="2200" dirty="0">
                <a:latin typeface="Calibri" panose="020F0502020204030204" pitchFamily="34" charset="0"/>
                <a:cs typeface="Calibri" panose="020F0502020204030204" pitchFamily="34" charset="0"/>
              </a:rPr>
              <a:t>.</a:t>
            </a:r>
          </a:p>
          <a:p>
            <a:r>
              <a:rPr lang="en-US" sz="2200" dirty="0">
                <a:latin typeface="Calibri" panose="020F0502020204030204" pitchFamily="34" charset="0"/>
                <a:cs typeface="Calibri" panose="020F0502020204030204" pitchFamily="34" charset="0"/>
              </a:rPr>
              <a:t>The role of the CSFO is one of the most demanding and difficult positions in the school district’s organization. Each district is encouraged to require/ provide training for key finance personnel.</a:t>
            </a:r>
            <a:endParaRPr lang="en-US" sz="2200" u="sng"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A </a:t>
            </a:r>
            <a:r>
              <a:rPr lang="en-US" sz="2200" u="sng" dirty="0">
                <a:latin typeface="Calibri" panose="020F0502020204030204" pitchFamily="34" charset="0"/>
                <a:cs typeface="Calibri" panose="020F0502020204030204" pitchFamily="34" charset="0"/>
              </a:rPr>
              <a:t>Qualified</a:t>
            </a:r>
            <a:r>
              <a:rPr lang="en-US" sz="2200" dirty="0">
                <a:latin typeface="Calibri" panose="020F0502020204030204" pitchFamily="34" charset="0"/>
                <a:cs typeface="Calibri" panose="020F0502020204030204" pitchFamily="34" charset="0"/>
              </a:rPr>
              <a:t> CSFO should be one of highest compensated employees in the district.</a:t>
            </a:r>
          </a:p>
          <a:p>
            <a:pPr lvl="1"/>
            <a:r>
              <a:rPr lang="en-US" sz="2200" u="sng" dirty="0">
                <a:latin typeface="Calibri" panose="020F0502020204030204" pitchFamily="34" charset="0"/>
                <a:cs typeface="Calibri" panose="020F0502020204030204" pitchFamily="34" charset="0"/>
              </a:rPr>
              <a:t>You get what you pay for.</a:t>
            </a:r>
          </a:p>
          <a:p>
            <a:pPr lvl="1"/>
            <a:r>
              <a:rPr lang="en-US" sz="2200" dirty="0">
                <a:latin typeface="Calibri" panose="020F0502020204030204" pitchFamily="34" charset="0"/>
                <a:cs typeface="Calibri" panose="020F0502020204030204" pitchFamily="34" charset="0"/>
              </a:rPr>
              <a:t>Hire based on qualifications and experience.</a:t>
            </a:r>
          </a:p>
          <a:p>
            <a:pPr lvl="1"/>
            <a:r>
              <a:rPr lang="en-US" sz="2200" dirty="0">
                <a:latin typeface="Calibri" panose="020F0502020204030204" pitchFamily="34" charset="0"/>
                <a:cs typeface="Calibri" panose="020F0502020204030204" pitchFamily="34" charset="0"/>
              </a:rPr>
              <a:t>Should be part of district’s executive staff.</a:t>
            </a:r>
          </a:p>
          <a:p>
            <a:pPr lvl="1"/>
            <a:r>
              <a:rPr lang="en-US" sz="2200" dirty="0">
                <a:latin typeface="Calibri" panose="020F0502020204030204" pitchFamily="34" charset="0"/>
                <a:cs typeface="Calibri" panose="020F0502020204030204" pitchFamily="34" charset="0"/>
              </a:rPr>
              <a:t>Works on contract like superintendent (Exempt from Students First Act)</a:t>
            </a:r>
          </a:p>
          <a:p>
            <a:pPr marL="0" indent="0">
              <a:buNone/>
            </a:pPr>
            <a:endParaRPr lang="en-US" sz="1900" i="1" dirty="0">
              <a:latin typeface="Times New Roman" panose="02020603050405020304" pitchFamily="18" charset="0"/>
              <a:cs typeface="Times New Roman" panose="02020603050405020304" pitchFamily="18" charset="0"/>
            </a:endParaRPr>
          </a:p>
          <a:p>
            <a:pPr marL="0" indent="0">
              <a:buNone/>
            </a:pPr>
            <a:endParaRPr lang="en-US" sz="1900" b="1" u="sng"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E9FDC2E5-4F53-4951-B370-65E6FF21579E}"/>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5" name="Rectangle 3584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2"/>
          <p:cNvSpPr>
            <a:spLocks noGrp="1" noChangeArrowheads="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Expectations</a:t>
            </a:r>
            <a:r>
              <a:rPr lang="en-US" sz="4000" dirty="0">
                <a:solidFill>
                  <a:srgbClr val="FFFFFF"/>
                </a:solidFill>
              </a:rPr>
              <a:t> </a:t>
            </a:r>
          </a:p>
        </p:txBody>
      </p:sp>
      <p:sp>
        <p:nvSpPr>
          <p:cNvPr id="35843" name="Rectangle 3"/>
          <p:cNvSpPr>
            <a:spLocks noGrp="1" noChangeArrowheads="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Accurate financial information provided in timely manner</a:t>
            </a:r>
          </a:p>
          <a:p>
            <a:pPr lvl="1"/>
            <a:r>
              <a:rPr lang="en-US" sz="2200" dirty="0">
                <a:latin typeface="Calibri" panose="020F0502020204030204" pitchFamily="34" charset="0"/>
                <a:cs typeface="Calibri" panose="020F0502020204030204" pitchFamily="34" charset="0"/>
              </a:rPr>
              <a:t>Monthly/Annual Financials</a:t>
            </a:r>
          </a:p>
          <a:p>
            <a:pPr lvl="1"/>
            <a:r>
              <a:rPr lang="en-US" sz="2200" dirty="0">
                <a:latin typeface="Calibri" panose="020F0502020204030204" pitchFamily="34" charset="0"/>
                <a:cs typeface="Calibri" panose="020F0502020204030204" pitchFamily="34" charset="0"/>
              </a:rPr>
              <a:t>Budget Analysis </a:t>
            </a:r>
          </a:p>
          <a:p>
            <a:pPr lvl="1"/>
            <a:r>
              <a:rPr lang="en-US" sz="2200" dirty="0">
                <a:latin typeface="Calibri" panose="020F0502020204030204" pitchFamily="34" charset="0"/>
                <a:cs typeface="Calibri" panose="020F0502020204030204" pitchFamily="34" charset="0"/>
              </a:rPr>
              <a:t>Financial Forecast </a:t>
            </a:r>
          </a:p>
          <a:p>
            <a:r>
              <a:rPr lang="en-US" sz="2200" dirty="0">
                <a:latin typeface="Calibri" panose="020F0502020204030204" pitchFamily="34" charset="0"/>
                <a:cs typeface="Calibri" panose="020F0502020204030204" pitchFamily="34" charset="0"/>
              </a:rPr>
              <a:t>Information on how $ are being spent</a:t>
            </a:r>
          </a:p>
          <a:p>
            <a:r>
              <a:rPr lang="en-US" sz="2200" dirty="0">
                <a:latin typeface="Calibri" panose="020F0502020204030204" pitchFamily="34" charset="0"/>
                <a:cs typeface="Calibri" panose="020F0502020204030204" pitchFamily="34" charset="0"/>
              </a:rPr>
              <a:t>Operational Efficiency</a:t>
            </a:r>
          </a:p>
          <a:p>
            <a:r>
              <a:rPr lang="en-US" sz="2200" dirty="0">
                <a:latin typeface="Calibri" panose="020F0502020204030204" pitchFamily="34" charset="0"/>
                <a:cs typeface="Calibri" panose="020F0502020204030204" pitchFamily="34" charset="0"/>
              </a:rPr>
              <a:t>Long Range Financial Planning</a:t>
            </a:r>
          </a:p>
          <a:p>
            <a:r>
              <a:rPr lang="en-US" sz="2200" dirty="0">
                <a:latin typeface="Calibri" panose="020F0502020204030204" pitchFamily="34" charset="0"/>
                <a:cs typeface="Calibri" panose="020F0502020204030204" pitchFamily="34" charset="0"/>
              </a:rPr>
              <a:t>Financial Compliance </a:t>
            </a:r>
          </a:p>
          <a:p>
            <a:pPr lvl="1">
              <a:buFont typeface="Wingdings" pitchFamily="2" charset="2"/>
              <a:buNone/>
            </a:pPr>
            <a:endParaRPr lang="en-US" sz="2300" dirty="0"/>
          </a:p>
          <a:p>
            <a:endParaRPr lang="en-US" sz="2300" dirty="0"/>
          </a:p>
          <a:p>
            <a:pPr lvl="1"/>
            <a:endParaRPr lang="en-US" sz="2300" dirty="0"/>
          </a:p>
          <a:p>
            <a:endParaRPr lang="en-US" sz="2300" dirty="0"/>
          </a:p>
          <a:p>
            <a:endParaRPr lang="en-US" sz="2300" dirty="0"/>
          </a:p>
          <a:p>
            <a:pPr lvl="1">
              <a:buFont typeface="Wingdings" pitchFamily="2" charset="2"/>
              <a:buNone/>
            </a:pPr>
            <a:endParaRPr lang="en-US" sz="2300" dirty="0"/>
          </a:p>
          <a:p>
            <a:endParaRPr lang="en-US" sz="2300" dirty="0"/>
          </a:p>
          <a:p>
            <a:pPr lvl="1">
              <a:buFont typeface="Wingdings" pitchFamily="2" charset="2"/>
              <a:buNone/>
            </a:pPr>
            <a:endParaRPr lang="en-US" sz="2300" dirty="0"/>
          </a:p>
        </p:txBody>
      </p:sp>
      <p:sp>
        <p:nvSpPr>
          <p:cNvPr id="2" name="Slide Number Placeholder 1">
            <a:extLst>
              <a:ext uri="{FF2B5EF4-FFF2-40B4-BE49-F238E27FC236}">
                <a16:creationId xmlns:a16="http://schemas.microsoft.com/office/drawing/2014/main" id="{4A8BB8E7-57C9-4925-981A-6BB7E3FE2897}"/>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72" name="Rectangle 6247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9" name="Rectangle 2"/>
          <p:cNvSpPr>
            <a:spLocks noGrp="1" noChangeArrowheads="1"/>
          </p:cNvSpPr>
          <p:nvPr>
            <p:ph type="title"/>
          </p:nvPr>
        </p:nvSpPr>
        <p:spPr>
          <a:xfrm>
            <a:off x="457200" y="365125"/>
            <a:ext cx="8458200" cy="1325563"/>
          </a:xfrm>
        </p:spPr>
        <p:txBody>
          <a:bodyPr>
            <a:noAutofit/>
          </a:bodyPr>
          <a:lstStyle/>
          <a:p>
            <a:pPr eaLnBrk="1" hangingPunct="1"/>
            <a:r>
              <a:rPr lang="en-US" sz="4000" dirty="0">
                <a:solidFill>
                  <a:srgbClr val="FFFFFF"/>
                </a:solidFill>
                <a:cs typeface="Calibri" panose="020F0502020204030204" pitchFamily="34" charset="0"/>
              </a:rPr>
              <a:t> CSFO Relationship with Superintendent</a:t>
            </a:r>
            <a:br>
              <a:rPr lang="en-US" sz="4000" dirty="0">
                <a:solidFill>
                  <a:srgbClr val="FFFFFF"/>
                </a:solidFill>
              </a:rPr>
            </a:br>
            <a:endParaRPr lang="en-US" sz="4000" dirty="0">
              <a:solidFill>
                <a:srgbClr val="FFFFFF"/>
              </a:solidFill>
            </a:endParaRPr>
          </a:p>
        </p:txBody>
      </p:sp>
      <p:sp>
        <p:nvSpPr>
          <p:cNvPr id="62467" name="Rectangle 3"/>
          <p:cNvSpPr>
            <a:spLocks noGrp="1" noChangeArrowheads="1"/>
          </p:cNvSpPr>
          <p:nvPr>
            <p:ph idx="1"/>
          </p:nvPr>
        </p:nvSpPr>
        <p:spPr>
          <a:xfrm>
            <a:off x="628650" y="2438400"/>
            <a:ext cx="7886700" cy="3738562"/>
          </a:xfrm>
        </p:spPr>
        <p:txBody>
          <a:bodyPr>
            <a:normAutofit/>
          </a:bodyPr>
          <a:lstStyle/>
          <a:p>
            <a:pPr eaLnBrk="1" hangingPunct="1"/>
            <a:r>
              <a:rPr lang="en-US" sz="2200" dirty="0">
                <a:latin typeface="Calibri" panose="020F0502020204030204" pitchFamily="34" charset="0"/>
                <a:cs typeface="Calibri" panose="020F0502020204030204" pitchFamily="34" charset="0"/>
              </a:rPr>
              <a:t>Communication</a:t>
            </a:r>
          </a:p>
          <a:p>
            <a:pPr lvl="1"/>
            <a:r>
              <a:rPr lang="en-US" sz="2200" dirty="0">
                <a:latin typeface="Calibri" panose="020F0502020204030204" pitchFamily="34" charset="0"/>
                <a:cs typeface="Calibri" panose="020F0502020204030204" pitchFamily="34" charset="0"/>
              </a:rPr>
              <a:t>Monthly Review of Finances</a:t>
            </a:r>
          </a:p>
          <a:p>
            <a:pPr lvl="2"/>
            <a:r>
              <a:rPr lang="en-US" sz="2200" dirty="0">
                <a:latin typeface="Calibri" panose="020F0502020204030204" pitchFamily="34" charset="0"/>
                <a:cs typeface="Calibri" panose="020F0502020204030204" pitchFamily="34" charset="0"/>
              </a:rPr>
              <a:t>Must have open line of communication </a:t>
            </a:r>
          </a:p>
          <a:p>
            <a:pPr lvl="1" eaLnBrk="1" hangingPunct="1"/>
            <a:r>
              <a:rPr lang="en-US" sz="2200" dirty="0">
                <a:latin typeface="Calibri" panose="020F0502020204030204" pitchFamily="34" charset="0"/>
                <a:cs typeface="Calibri" panose="020F0502020204030204" pitchFamily="34" charset="0"/>
              </a:rPr>
              <a:t>Work Sessions</a:t>
            </a:r>
          </a:p>
          <a:p>
            <a:pPr lvl="2"/>
            <a:r>
              <a:rPr lang="en-US" sz="2200" dirty="0">
                <a:latin typeface="Calibri" panose="020F0502020204030204" pitchFamily="34" charset="0"/>
                <a:cs typeface="Calibri" panose="020F0502020204030204" pitchFamily="34" charset="0"/>
              </a:rPr>
              <a:t>Semi Annual Budget Reviews</a:t>
            </a:r>
          </a:p>
          <a:p>
            <a:pPr lvl="1" eaLnBrk="1" hangingPunct="1"/>
            <a:r>
              <a:rPr lang="en-US" sz="2200" dirty="0">
                <a:latin typeface="Calibri" panose="020F0502020204030204" pitchFamily="34" charset="0"/>
                <a:cs typeface="Calibri" panose="020F0502020204030204" pitchFamily="34" charset="0"/>
              </a:rPr>
              <a:t>Sub Committees of Board</a:t>
            </a:r>
          </a:p>
          <a:p>
            <a:pPr lvl="2" eaLnBrk="1" hangingPunct="1"/>
            <a:r>
              <a:rPr lang="en-US" sz="2200" dirty="0">
                <a:latin typeface="Calibri" panose="020F0502020204030204" pitchFamily="34" charset="0"/>
                <a:cs typeface="Calibri" panose="020F0502020204030204" pitchFamily="34" charset="0"/>
              </a:rPr>
              <a:t>Audit/Finance</a:t>
            </a:r>
          </a:p>
          <a:p>
            <a:pPr lvl="2" eaLnBrk="1" hangingPunct="1"/>
            <a:r>
              <a:rPr lang="en-US" sz="2200" dirty="0">
                <a:latin typeface="Calibri" panose="020F0502020204030204" pitchFamily="34" charset="0"/>
                <a:cs typeface="Calibri" panose="020F0502020204030204" pitchFamily="34" charset="0"/>
              </a:rPr>
              <a:t>Capital</a:t>
            </a:r>
          </a:p>
          <a:p>
            <a:pPr marL="365760" lvl="1" indent="0" eaLnBrk="1" hangingPunct="1">
              <a:buNone/>
            </a:pPr>
            <a:endParaRPr lang="en-US" sz="2300" dirty="0"/>
          </a:p>
        </p:txBody>
      </p:sp>
      <p:sp>
        <p:nvSpPr>
          <p:cNvPr id="2" name="Slide Number Placeholder 1">
            <a:extLst>
              <a:ext uri="{FF2B5EF4-FFF2-40B4-BE49-F238E27FC236}">
                <a16:creationId xmlns:a16="http://schemas.microsoft.com/office/drawing/2014/main" id="{A8C6D13F-8FE2-48D1-94F2-48FD0827DAD5}"/>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62</a:t>
            </a:fld>
            <a:endParaRPr lang="en-US"/>
          </a:p>
        </p:txBody>
      </p:sp>
    </p:spTree>
    <p:extLst>
      <p:ext uri="{BB962C8B-B14F-4D97-AF65-F5344CB8AC3E}">
        <p14:creationId xmlns:p14="http://schemas.microsoft.com/office/powerpoint/2010/main" val="2646503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65125"/>
            <a:ext cx="8210550" cy="1325563"/>
          </a:xfrm>
        </p:spPr>
        <p:txBody>
          <a:bodyPr>
            <a:normAutofit/>
          </a:bodyPr>
          <a:lstStyle/>
          <a:p>
            <a:r>
              <a:rPr lang="en-US" sz="4000" dirty="0">
                <a:solidFill>
                  <a:srgbClr val="FFFFFF"/>
                </a:solidFill>
                <a:cs typeface="Calibri" panose="020F0502020204030204" pitchFamily="34" charset="0"/>
              </a:rPr>
              <a:t>CSFO Relationship with Superintendent</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CSFO must be involved in decision making process</a:t>
            </a:r>
          </a:p>
          <a:p>
            <a:pPr lvl="1"/>
            <a:r>
              <a:rPr lang="en-US" sz="2200" dirty="0">
                <a:latin typeface="Calibri" panose="020F0502020204030204" pitchFamily="34" charset="0"/>
                <a:cs typeface="Calibri" panose="020F0502020204030204" pitchFamily="34" charset="0"/>
              </a:rPr>
              <a:t>Instructional Program/Staffing</a:t>
            </a:r>
          </a:p>
          <a:p>
            <a:pPr lvl="1"/>
            <a:r>
              <a:rPr lang="en-US" sz="2200" dirty="0">
                <a:latin typeface="Calibri" panose="020F0502020204030204" pitchFamily="34" charset="0"/>
                <a:cs typeface="Calibri" panose="020F0502020204030204" pitchFamily="34" charset="0"/>
              </a:rPr>
              <a:t>Operations/Capital/Technology</a:t>
            </a:r>
          </a:p>
          <a:p>
            <a:r>
              <a:rPr lang="en-US" sz="2200" dirty="0">
                <a:latin typeface="Calibri" panose="020F0502020204030204" pitchFamily="34" charset="0"/>
                <a:cs typeface="Calibri" panose="020F0502020204030204" pitchFamily="34" charset="0"/>
              </a:rPr>
              <a:t>Needs to be part of the management team</a:t>
            </a:r>
          </a:p>
          <a:p>
            <a:endParaRPr lang="en-US" sz="2300" dirty="0"/>
          </a:p>
          <a:p>
            <a:pPr lvl="3"/>
            <a:endParaRPr lang="en-US" sz="2300" dirty="0"/>
          </a:p>
          <a:p>
            <a:pPr marL="0" indent="0">
              <a:buNone/>
            </a:pPr>
            <a:endParaRPr lang="en-US" sz="2300" dirty="0"/>
          </a:p>
        </p:txBody>
      </p:sp>
      <p:sp>
        <p:nvSpPr>
          <p:cNvPr id="4" name="Slide Number Placeholder 3">
            <a:extLst>
              <a:ext uri="{FF2B5EF4-FFF2-40B4-BE49-F238E27FC236}">
                <a16:creationId xmlns:a16="http://schemas.microsoft.com/office/drawing/2014/main" id="{772470E5-D111-4A67-9045-676761EAC2E5}"/>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63</a:t>
            </a:fld>
            <a:endParaRPr lang="en-US"/>
          </a:p>
        </p:txBody>
      </p:sp>
    </p:spTree>
    <p:extLst>
      <p:ext uri="{BB962C8B-B14F-4D97-AF65-F5344CB8AC3E}">
        <p14:creationId xmlns:p14="http://schemas.microsoft.com/office/powerpoint/2010/main" val="3387237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r>
              <a:rPr lang="en-US" sz="3200" dirty="0">
                <a:cs typeface="Calibri" panose="020F0502020204030204" pitchFamily="34" charset="0"/>
              </a:rPr>
              <a:t>All departments and programs must be involved in financial operations </a:t>
            </a:r>
          </a:p>
        </p:txBody>
      </p:sp>
      <p:sp>
        <p:nvSpPr>
          <p:cNvPr id="2" name="Slide Number Placeholder 1">
            <a:extLst>
              <a:ext uri="{FF2B5EF4-FFF2-40B4-BE49-F238E27FC236}">
                <a16:creationId xmlns:a16="http://schemas.microsoft.com/office/drawing/2014/main" id="{6B1C10CE-867E-44AD-8ED7-9ED6B1A3BF65}"/>
              </a:ext>
            </a:extLst>
          </p:cNvPr>
          <p:cNvSpPr>
            <a:spLocks noGrp="1"/>
          </p:cNvSpPr>
          <p:nvPr>
            <p:ph type="sldNum" sz="quarter" idx="12"/>
          </p:nvPr>
        </p:nvSpPr>
        <p:spPr/>
        <p:txBody>
          <a:bodyPr>
            <a:normAutofit/>
          </a:bodyPr>
          <a:lstStyle/>
          <a:p>
            <a:fld id="{4B35A05F-CB0D-42E0-89D1-3674CDA91D34}" type="slidenum">
              <a:rPr lang="en-US" smtClean="0"/>
              <a:pPr/>
              <a:t>64</a:t>
            </a:fld>
            <a:endParaRPr lang="en-US"/>
          </a:p>
        </p:txBody>
      </p:sp>
      <p:sp>
        <p:nvSpPr>
          <p:cNvPr id="17411" name="Oval 3"/>
          <p:cNvSpPr>
            <a:spLocks noChangeArrowheads="1"/>
          </p:cNvSpPr>
          <p:nvPr/>
        </p:nvSpPr>
        <p:spPr bwMode="auto">
          <a:xfrm>
            <a:off x="3829050" y="2914650"/>
            <a:ext cx="1600200" cy="1188244"/>
          </a:xfrm>
          <a:prstGeom prst="ellipse">
            <a:avLst/>
          </a:prstGeom>
          <a:solidFill>
            <a:srgbClr val="0070C0"/>
          </a:solidFill>
          <a:ln w="9525">
            <a:solidFill>
              <a:schemeClr val="tx1"/>
            </a:solidFill>
            <a:miter lim="800000"/>
            <a:headEnd/>
            <a:tailEnd/>
          </a:ln>
          <a:effectLst/>
        </p:spPr>
        <p:txBody>
          <a:bodyPr wrap="none" anchor="ctr"/>
          <a:lstStyle/>
          <a:p>
            <a:endParaRPr lang="en-US" sz="1350" dirty="0"/>
          </a:p>
        </p:txBody>
      </p:sp>
      <p:sp>
        <p:nvSpPr>
          <p:cNvPr id="17412" name="WordArt 4"/>
          <p:cNvSpPr>
            <a:spLocks noChangeArrowheads="1" noChangeShapeType="1" noTextEdit="1"/>
          </p:cNvSpPr>
          <p:nvPr/>
        </p:nvSpPr>
        <p:spPr bwMode="auto">
          <a:xfrm>
            <a:off x="4057650" y="3302794"/>
            <a:ext cx="1152525" cy="314325"/>
          </a:xfrm>
          <a:prstGeom prst="rect">
            <a:avLst/>
          </a:prstGeom>
          <a:solidFill>
            <a:srgbClr val="0070C0"/>
          </a:solidFill>
        </p:spPr>
        <p:txBody>
          <a:bodyPr wrap="none" fromWordArt="1">
            <a:prstTxWarp prst="textPlain">
              <a:avLst>
                <a:gd name="adj" fmla="val 50000"/>
              </a:avLst>
            </a:prstTxWarp>
          </a:bodyPr>
          <a:lstStyle/>
          <a:p>
            <a:pPr algn="ctr"/>
            <a:r>
              <a:rPr lang="en-US" i="1" kern="10" dirty="0">
                <a:ln w="9525">
                  <a:solidFill>
                    <a:srgbClr val="000000"/>
                  </a:solidFill>
                  <a:miter lim="800000"/>
                  <a:headEnd/>
                  <a:tailEnd/>
                </a:ln>
                <a:solidFill>
                  <a:srgbClr val="FFFFFF"/>
                </a:solidFill>
                <a:effectLst>
                  <a:outerShdw dist="35921" dir="2700000" algn="ctr" rotWithShape="0">
                    <a:srgbClr val="808080"/>
                  </a:outerShdw>
                </a:effectLst>
                <a:latin typeface="Arial Black"/>
              </a:rPr>
              <a:t>CSFO</a:t>
            </a:r>
          </a:p>
        </p:txBody>
      </p:sp>
      <p:sp>
        <p:nvSpPr>
          <p:cNvPr id="17413" name="Text Box 5"/>
          <p:cNvSpPr txBox="1">
            <a:spLocks noChangeArrowheads="1"/>
          </p:cNvSpPr>
          <p:nvPr/>
        </p:nvSpPr>
        <p:spPr bwMode="auto">
          <a:xfrm>
            <a:off x="2000250" y="2171701"/>
            <a:ext cx="2343150" cy="323165"/>
          </a:xfrm>
          <a:prstGeom prst="rect">
            <a:avLst/>
          </a:prstGeom>
          <a:noFill/>
          <a:ln w="9525">
            <a:noFill/>
            <a:miter lim="800000"/>
            <a:headEnd/>
            <a:tailEnd/>
          </a:ln>
          <a:effectLst/>
        </p:spPr>
        <p:txBody>
          <a:bodyPr>
            <a:spAutoFit/>
          </a:bodyPr>
          <a:lstStyle/>
          <a:p>
            <a:r>
              <a:rPr lang="en-US" sz="1500" dirty="0">
                <a:solidFill>
                  <a:schemeClr val="tx2">
                    <a:lumMod val="75000"/>
                  </a:schemeClr>
                </a:solidFill>
              </a:rPr>
              <a:t>Superintendent / Board</a:t>
            </a:r>
          </a:p>
        </p:txBody>
      </p:sp>
      <p:sp>
        <p:nvSpPr>
          <p:cNvPr id="17414" name="Text Box 6"/>
          <p:cNvSpPr txBox="1">
            <a:spLocks noChangeArrowheads="1"/>
          </p:cNvSpPr>
          <p:nvPr/>
        </p:nvSpPr>
        <p:spPr bwMode="auto">
          <a:xfrm>
            <a:off x="2013349" y="2620566"/>
            <a:ext cx="947695"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Instruction</a:t>
            </a:r>
          </a:p>
        </p:txBody>
      </p:sp>
      <p:sp>
        <p:nvSpPr>
          <p:cNvPr id="17415" name="Text Box 7"/>
          <p:cNvSpPr txBox="1">
            <a:spLocks noChangeArrowheads="1"/>
          </p:cNvSpPr>
          <p:nvPr/>
        </p:nvSpPr>
        <p:spPr bwMode="auto">
          <a:xfrm>
            <a:off x="1828801" y="3134916"/>
            <a:ext cx="1405641"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Federal Programs</a:t>
            </a:r>
          </a:p>
        </p:txBody>
      </p:sp>
      <p:sp>
        <p:nvSpPr>
          <p:cNvPr id="17416" name="Text Box 8"/>
          <p:cNvSpPr txBox="1">
            <a:spLocks noChangeArrowheads="1"/>
          </p:cNvSpPr>
          <p:nvPr/>
        </p:nvSpPr>
        <p:spPr bwMode="auto">
          <a:xfrm>
            <a:off x="2000250" y="3580209"/>
            <a:ext cx="981038"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Technology</a:t>
            </a:r>
          </a:p>
        </p:txBody>
      </p:sp>
      <p:sp>
        <p:nvSpPr>
          <p:cNvPr id="17417" name="Text Box 9"/>
          <p:cNvSpPr txBox="1">
            <a:spLocks noChangeArrowheads="1"/>
          </p:cNvSpPr>
          <p:nvPr/>
        </p:nvSpPr>
        <p:spPr bwMode="auto">
          <a:xfrm>
            <a:off x="1828801" y="4139803"/>
            <a:ext cx="1401089"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Special Education</a:t>
            </a:r>
          </a:p>
        </p:txBody>
      </p:sp>
      <p:sp>
        <p:nvSpPr>
          <p:cNvPr id="17418" name="Text Box 10"/>
          <p:cNvSpPr txBox="1">
            <a:spLocks noChangeArrowheads="1"/>
          </p:cNvSpPr>
          <p:nvPr/>
        </p:nvSpPr>
        <p:spPr bwMode="auto">
          <a:xfrm>
            <a:off x="2000250" y="4723209"/>
            <a:ext cx="1129476"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Local Schools</a:t>
            </a:r>
          </a:p>
        </p:txBody>
      </p:sp>
      <p:sp>
        <p:nvSpPr>
          <p:cNvPr id="17419" name="Text Box 11"/>
          <p:cNvSpPr txBox="1">
            <a:spLocks noChangeArrowheads="1"/>
          </p:cNvSpPr>
          <p:nvPr/>
        </p:nvSpPr>
        <p:spPr bwMode="auto">
          <a:xfrm>
            <a:off x="5744766" y="2265759"/>
            <a:ext cx="1202252" cy="553998"/>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Personnel /</a:t>
            </a:r>
          </a:p>
          <a:p>
            <a:r>
              <a:rPr lang="en-US" sz="1500" dirty="0">
                <a:solidFill>
                  <a:schemeClr val="tx2">
                    <a:lumMod val="75000"/>
                  </a:schemeClr>
                </a:solidFill>
              </a:rPr>
              <a:t> Pupil Services</a:t>
            </a:r>
          </a:p>
        </p:txBody>
      </p:sp>
      <p:sp>
        <p:nvSpPr>
          <p:cNvPr id="17420" name="Line 12"/>
          <p:cNvSpPr>
            <a:spLocks noChangeShapeType="1"/>
          </p:cNvSpPr>
          <p:nvPr/>
        </p:nvSpPr>
        <p:spPr bwMode="auto">
          <a:xfrm>
            <a:off x="2971800" y="2902744"/>
            <a:ext cx="971550" cy="34290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1" name="Line 13"/>
          <p:cNvSpPr>
            <a:spLocks noChangeShapeType="1"/>
          </p:cNvSpPr>
          <p:nvPr/>
        </p:nvSpPr>
        <p:spPr bwMode="auto">
          <a:xfrm>
            <a:off x="3429000" y="3359944"/>
            <a:ext cx="457200" cy="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2" name="Line 14"/>
          <p:cNvSpPr>
            <a:spLocks noChangeShapeType="1"/>
          </p:cNvSpPr>
          <p:nvPr/>
        </p:nvSpPr>
        <p:spPr bwMode="auto">
          <a:xfrm flipV="1">
            <a:off x="3028950" y="3702844"/>
            <a:ext cx="857250" cy="5715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3" name="Line 15"/>
          <p:cNvSpPr>
            <a:spLocks noChangeShapeType="1"/>
          </p:cNvSpPr>
          <p:nvPr/>
        </p:nvSpPr>
        <p:spPr bwMode="auto">
          <a:xfrm flipV="1">
            <a:off x="3429000" y="3988594"/>
            <a:ext cx="742950" cy="22860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4" name="Line 16"/>
          <p:cNvSpPr>
            <a:spLocks noChangeShapeType="1"/>
          </p:cNvSpPr>
          <p:nvPr/>
        </p:nvSpPr>
        <p:spPr bwMode="auto">
          <a:xfrm flipV="1">
            <a:off x="3314700" y="4045744"/>
            <a:ext cx="1143000" cy="80010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5" name="Text Box 17"/>
          <p:cNvSpPr txBox="1">
            <a:spLocks noChangeArrowheads="1"/>
          </p:cNvSpPr>
          <p:nvPr/>
        </p:nvSpPr>
        <p:spPr bwMode="auto">
          <a:xfrm>
            <a:off x="5372100" y="4674394"/>
            <a:ext cx="2051908"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Maintenance &amp; Operations</a:t>
            </a:r>
          </a:p>
        </p:txBody>
      </p:sp>
      <p:sp>
        <p:nvSpPr>
          <p:cNvPr id="17426" name="Line 18"/>
          <p:cNvSpPr>
            <a:spLocks noChangeShapeType="1"/>
          </p:cNvSpPr>
          <p:nvPr/>
        </p:nvSpPr>
        <p:spPr bwMode="auto">
          <a:xfrm flipH="1">
            <a:off x="5143500" y="2674144"/>
            <a:ext cx="628650" cy="40005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7" name="Text Box 19"/>
          <p:cNvSpPr txBox="1">
            <a:spLocks noChangeArrowheads="1"/>
          </p:cNvSpPr>
          <p:nvPr/>
        </p:nvSpPr>
        <p:spPr bwMode="auto">
          <a:xfrm>
            <a:off x="6229351" y="2788444"/>
            <a:ext cx="1214884"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Transportation</a:t>
            </a:r>
          </a:p>
        </p:txBody>
      </p:sp>
      <p:sp>
        <p:nvSpPr>
          <p:cNvPr id="17428" name="Line 20"/>
          <p:cNvSpPr>
            <a:spLocks noChangeShapeType="1"/>
          </p:cNvSpPr>
          <p:nvPr/>
        </p:nvSpPr>
        <p:spPr bwMode="auto">
          <a:xfrm flipH="1">
            <a:off x="5314950" y="2959894"/>
            <a:ext cx="971550" cy="28575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29" name="Text Box 21"/>
          <p:cNvSpPr txBox="1">
            <a:spLocks noChangeArrowheads="1"/>
          </p:cNvSpPr>
          <p:nvPr/>
        </p:nvSpPr>
        <p:spPr bwMode="auto">
          <a:xfrm>
            <a:off x="6400800" y="3188495"/>
            <a:ext cx="1085850" cy="323165"/>
          </a:xfrm>
          <a:prstGeom prst="rect">
            <a:avLst/>
          </a:prstGeom>
          <a:noFill/>
          <a:ln w="9525">
            <a:noFill/>
            <a:miter lim="800000"/>
            <a:headEnd/>
            <a:tailEnd/>
          </a:ln>
          <a:effectLst/>
        </p:spPr>
        <p:txBody>
          <a:bodyPr>
            <a:spAutoFit/>
          </a:bodyPr>
          <a:lstStyle/>
          <a:p>
            <a:pPr algn="r"/>
            <a:r>
              <a:rPr lang="en-US" sz="1500" dirty="0">
                <a:solidFill>
                  <a:schemeClr val="tx2">
                    <a:lumMod val="75000"/>
                  </a:schemeClr>
                </a:solidFill>
              </a:rPr>
              <a:t>CNP</a:t>
            </a:r>
          </a:p>
        </p:txBody>
      </p:sp>
      <p:sp>
        <p:nvSpPr>
          <p:cNvPr id="17430" name="Text Box 22"/>
          <p:cNvSpPr txBox="1">
            <a:spLocks noChangeArrowheads="1"/>
          </p:cNvSpPr>
          <p:nvPr/>
        </p:nvSpPr>
        <p:spPr bwMode="auto">
          <a:xfrm>
            <a:off x="6000751" y="3588544"/>
            <a:ext cx="1376082"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Special Programs</a:t>
            </a:r>
          </a:p>
        </p:txBody>
      </p:sp>
      <p:sp>
        <p:nvSpPr>
          <p:cNvPr id="17431" name="Text Box 23"/>
          <p:cNvSpPr txBox="1">
            <a:spLocks noChangeArrowheads="1"/>
          </p:cNvSpPr>
          <p:nvPr/>
        </p:nvSpPr>
        <p:spPr bwMode="auto">
          <a:xfrm>
            <a:off x="6217445" y="4111229"/>
            <a:ext cx="900631" cy="323165"/>
          </a:xfrm>
          <a:prstGeom prst="rect">
            <a:avLst/>
          </a:prstGeom>
          <a:noFill/>
          <a:ln w="9525">
            <a:noFill/>
            <a:miter lim="800000"/>
            <a:headEnd/>
            <a:tailEnd/>
          </a:ln>
          <a:effectLst/>
        </p:spPr>
        <p:txBody>
          <a:bodyPr wrap="none">
            <a:spAutoFit/>
          </a:bodyPr>
          <a:lstStyle/>
          <a:p>
            <a:r>
              <a:rPr lang="en-US" sz="1500" dirty="0">
                <a:solidFill>
                  <a:schemeClr val="tx2">
                    <a:lumMod val="75000"/>
                  </a:schemeClr>
                </a:solidFill>
              </a:rPr>
              <a:t>Vocational</a:t>
            </a:r>
          </a:p>
        </p:txBody>
      </p:sp>
      <p:sp>
        <p:nvSpPr>
          <p:cNvPr id="17432" name="Line 24"/>
          <p:cNvSpPr>
            <a:spLocks noChangeShapeType="1"/>
          </p:cNvSpPr>
          <p:nvPr/>
        </p:nvSpPr>
        <p:spPr bwMode="auto">
          <a:xfrm flipH="1">
            <a:off x="5372100" y="3302794"/>
            <a:ext cx="1485900" cy="17145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33" name="Line 25"/>
          <p:cNvSpPr>
            <a:spLocks noChangeShapeType="1"/>
          </p:cNvSpPr>
          <p:nvPr/>
        </p:nvSpPr>
        <p:spPr bwMode="auto">
          <a:xfrm flipH="1">
            <a:off x="5314950" y="3759994"/>
            <a:ext cx="742950" cy="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34" name="Line 26"/>
          <p:cNvSpPr>
            <a:spLocks noChangeShapeType="1"/>
          </p:cNvSpPr>
          <p:nvPr/>
        </p:nvSpPr>
        <p:spPr bwMode="auto">
          <a:xfrm flipH="1" flipV="1">
            <a:off x="5143500" y="3817144"/>
            <a:ext cx="1085850" cy="45720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35" name="Line 27"/>
          <p:cNvSpPr>
            <a:spLocks noChangeShapeType="1"/>
          </p:cNvSpPr>
          <p:nvPr/>
        </p:nvSpPr>
        <p:spPr bwMode="auto">
          <a:xfrm flipH="1" flipV="1">
            <a:off x="4800600" y="4045744"/>
            <a:ext cx="628650" cy="742950"/>
          </a:xfrm>
          <a:prstGeom prst="line">
            <a:avLst/>
          </a:prstGeom>
          <a:noFill/>
          <a:ln w="9525">
            <a:solidFill>
              <a:schemeClr val="hlink"/>
            </a:solidFill>
            <a:miter lim="800000"/>
            <a:headEnd/>
            <a:tailEnd type="triangle" w="med" len="med"/>
          </a:ln>
          <a:effectLst/>
        </p:spPr>
        <p:txBody>
          <a:bodyPr wrap="none"/>
          <a:lstStyle/>
          <a:p>
            <a:endParaRPr lang="en-US" sz="1350" dirty="0"/>
          </a:p>
        </p:txBody>
      </p:sp>
      <p:sp>
        <p:nvSpPr>
          <p:cNvPr id="17436" name="Line 28"/>
          <p:cNvSpPr>
            <a:spLocks noChangeShapeType="1"/>
          </p:cNvSpPr>
          <p:nvPr/>
        </p:nvSpPr>
        <p:spPr bwMode="auto">
          <a:xfrm>
            <a:off x="3486150" y="2445544"/>
            <a:ext cx="857250" cy="685800"/>
          </a:xfrm>
          <a:prstGeom prst="line">
            <a:avLst/>
          </a:prstGeom>
          <a:noFill/>
          <a:ln w="9525">
            <a:solidFill>
              <a:schemeClr val="hlink"/>
            </a:solidFill>
            <a:miter lim="800000"/>
            <a:headEnd/>
            <a:tailEnd type="triangle" w="med" len="med"/>
          </a:ln>
          <a:effectLst/>
        </p:spPr>
        <p:txBody>
          <a:bodyPr wrap="none"/>
          <a:lstStyle/>
          <a:p>
            <a:endParaRPr lang="en-US" sz="1350" dirty="0"/>
          </a:p>
        </p:txBody>
      </p:sp>
    </p:spTree>
    <p:extLst>
      <p:ext uri="{BB962C8B-B14F-4D97-AF65-F5344CB8AC3E}">
        <p14:creationId xmlns:p14="http://schemas.microsoft.com/office/powerpoint/2010/main" val="85010037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Superintendent and the CSFO</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Hire qualified staff</a:t>
            </a:r>
          </a:p>
          <a:p>
            <a:r>
              <a:rPr lang="en-US" sz="2200" dirty="0">
                <a:latin typeface="Calibri" panose="020F0502020204030204" pitchFamily="34" charset="0"/>
                <a:cs typeface="Calibri" panose="020F0502020204030204" pitchFamily="34" charset="0"/>
              </a:rPr>
              <a:t>Have an open line of communication</a:t>
            </a:r>
          </a:p>
          <a:p>
            <a:r>
              <a:rPr lang="en-US" sz="2200" dirty="0">
                <a:latin typeface="Calibri" panose="020F0502020204030204" pitchFamily="34" charset="0"/>
                <a:cs typeface="Calibri" panose="020F0502020204030204" pitchFamily="34" charset="0"/>
              </a:rPr>
              <a:t>Involve the CSFO</a:t>
            </a:r>
          </a:p>
          <a:p>
            <a:r>
              <a:rPr lang="en-US" sz="2200" dirty="0">
                <a:latin typeface="Calibri" panose="020F0502020204030204" pitchFamily="34" charset="0"/>
                <a:cs typeface="Calibri" panose="020F0502020204030204" pitchFamily="34" charset="0"/>
              </a:rPr>
              <a:t>Communicate your expectations</a:t>
            </a:r>
          </a:p>
          <a:p>
            <a:r>
              <a:rPr lang="en-US" sz="2200" dirty="0">
                <a:latin typeface="Calibri" panose="020F0502020204030204" pitchFamily="34" charset="0"/>
                <a:cs typeface="Calibri" panose="020F0502020204030204" pitchFamily="34" charset="0"/>
              </a:rPr>
              <a:t>Ask questions</a:t>
            </a:r>
          </a:p>
          <a:p>
            <a:endParaRPr lang="en-US" sz="2200" dirty="0">
              <a:latin typeface="Calibri" panose="020F0502020204030204" pitchFamily="34" charset="0"/>
              <a:cs typeface="Calibri" panose="020F0502020204030204" pitchFamily="34" charset="0"/>
            </a:endParaRPr>
          </a:p>
          <a:p>
            <a:pPr marL="0" indent="0">
              <a:buNone/>
            </a:pPr>
            <a:endParaRPr lang="en-US" sz="22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Questions??????</a:t>
            </a:r>
          </a:p>
        </p:txBody>
      </p:sp>
      <p:sp>
        <p:nvSpPr>
          <p:cNvPr id="4" name="Slide Number Placeholder 3">
            <a:extLst>
              <a:ext uri="{FF2B5EF4-FFF2-40B4-BE49-F238E27FC236}">
                <a16:creationId xmlns:a16="http://schemas.microsoft.com/office/drawing/2014/main" id="{68E4E265-8B82-4157-829C-D28F3717EEFF}"/>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65</a:t>
            </a:fld>
            <a:endParaRPr lang="en-US"/>
          </a:p>
        </p:txBody>
      </p:sp>
    </p:spTree>
    <p:extLst>
      <p:ext uri="{BB962C8B-B14F-4D97-AF65-F5344CB8AC3E}">
        <p14:creationId xmlns:p14="http://schemas.microsoft.com/office/powerpoint/2010/main" val="969729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Understanding Your School District’s Finances</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District Financials</a:t>
            </a:r>
          </a:p>
          <a:p>
            <a:r>
              <a:rPr lang="en-US" sz="2200" dirty="0">
                <a:latin typeface="Calibri" panose="020F0502020204030204" pitchFamily="34" charset="0"/>
                <a:cs typeface="Calibri" panose="020F0502020204030204" pitchFamily="34" charset="0"/>
              </a:rPr>
              <a:t>Audits</a:t>
            </a:r>
          </a:p>
          <a:p>
            <a:r>
              <a:rPr lang="en-US" sz="2200" dirty="0">
                <a:latin typeface="Calibri" panose="020F0502020204030204" pitchFamily="34" charset="0"/>
                <a:cs typeface="Calibri" panose="020F0502020204030204" pitchFamily="34" charset="0"/>
              </a:rPr>
              <a:t>Local School Activity Funds</a:t>
            </a:r>
          </a:p>
          <a:p>
            <a:r>
              <a:rPr lang="en-US" sz="2200" dirty="0">
                <a:latin typeface="Calibri" panose="020F0502020204030204" pitchFamily="34" charset="0"/>
                <a:cs typeface="Calibri" panose="020F0502020204030204" pitchFamily="34" charset="0"/>
              </a:rPr>
              <a:t>Parent Support Organizations</a:t>
            </a:r>
          </a:p>
        </p:txBody>
      </p:sp>
      <p:sp>
        <p:nvSpPr>
          <p:cNvPr id="4" name="Slide Number Placeholder 3">
            <a:extLst>
              <a:ext uri="{FF2B5EF4-FFF2-40B4-BE49-F238E27FC236}">
                <a16:creationId xmlns:a16="http://schemas.microsoft.com/office/drawing/2014/main" id="{5546E8FE-6388-4EBB-8240-48A326AA3B35}"/>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66</a:t>
            </a:fld>
            <a:endParaRPr lang="en-US"/>
          </a:p>
        </p:txBody>
      </p:sp>
    </p:spTree>
    <p:extLst>
      <p:ext uri="{BB962C8B-B14F-4D97-AF65-F5344CB8AC3E}">
        <p14:creationId xmlns:p14="http://schemas.microsoft.com/office/powerpoint/2010/main" val="3490496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Understanding Your School District’s Finances</a:t>
            </a:r>
          </a:p>
        </p:txBody>
      </p:sp>
      <p:sp>
        <p:nvSpPr>
          <p:cNvPr id="3" name="Content Placeholder 2"/>
          <p:cNvSpPr>
            <a:spLocks noGrp="1"/>
          </p:cNvSpPr>
          <p:nvPr>
            <p:ph idx="1"/>
          </p:nvPr>
        </p:nvSpPr>
        <p:spPr>
          <a:xfrm>
            <a:off x="628650" y="2438400"/>
            <a:ext cx="7886700" cy="3738562"/>
          </a:xfrm>
        </p:spPr>
        <p:txBody>
          <a:bodyPr>
            <a:normAutofit/>
          </a:bodyPr>
          <a:lstStyle/>
          <a:p>
            <a:pPr marL="0" indent="0">
              <a:buNone/>
            </a:pPr>
            <a:r>
              <a:rPr lang="en-US" sz="2200" dirty="0">
                <a:latin typeface="Calibri" panose="020F0502020204030204" pitchFamily="34" charset="0"/>
                <a:cs typeface="Calibri" panose="020F0502020204030204" pitchFamily="34" charset="0"/>
              </a:rPr>
              <a:t>As Superintendent you must understand the financial operations  of your system.</a:t>
            </a:r>
          </a:p>
          <a:p>
            <a:pPr marL="137160" indent="0">
              <a:buNone/>
            </a:pPr>
            <a:endParaRPr lang="en-US" sz="2300" dirty="0">
              <a:latin typeface="Times New Roman" panose="02020603050405020304" pitchFamily="18" charset="0"/>
              <a:cs typeface="Times New Roman" panose="02020603050405020304" pitchFamily="18" charset="0"/>
            </a:endParaRPr>
          </a:p>
          <a:p>
            <a:endParaRPr lang="en-US" sz="2300" dirty="0"/>
          </a:p>
        </p:txBody>
      </p:sp>
      <p:sp>
        <p:nvSpPr>
          <p:cNvPr id="4" name="Slide Number Placeholder 3">
            <a:extLst>
              <a:ext uri="{FF2B5EF4-FFF2-40B4-BE49-F238E27FC236}">
                <a16:creationId xmlns:a16="http://schemas.microsoft.com/office/drawing/2014/main" id="{C18DA4C2-3431-4295-97FE-C3F0239145C2}"/>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67</a:t>
            </a:fld>
            <a:endParaRPr lang="en-US"/>
          </a:p>
        </p:txBody>
      </p:sp>
    </p:spTree>
    <p:extLst>
      <p:ext uri="{BB962C8B-B14F-4D97-AF65-F5344CB8AC3E}">
        <p14:creationId xmlns:p14="http://schemas.microsoft.com/office/powerpoint/2010/main" val="3450411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173FA1D-C369-453B-8985-94ED70478C11}"/>
              </a:ext>
            </a:extLst>
          </p:cNvPr>
          <p:cNvPicPr>
            <a:picLocks noGrp="1" noChangeAspect="1"/>
          </p:cNvPicPr>
          <p:nvPr>
            <p:ph idx="1"/>
          </p:nvPr>
        </p:nvPicPr>
        <p:blipFill rotWithShape="1">
          <a:blip r:embed="rId2"/>
          <a:srcRect l="12993" t="13650" r="13689" b="15722"/>
          <a:stretch/>
        </p:blipFill>
        <p:spPr>
          <a:xfrm>
            <a:off x="152399" y="76199"/>
            <a:ext cx="9006418" cy="5943601"/>
          </a:xfrm>
        </p:spPr>
      </p:pic>
      <p:sp>
        <p:nvSpPr>
          <p:cNvPr id="4" name="Slide Number Placeholder 3">
            <a:extLst>
              <a:ext uri="{FF2B5EF4-FFF2-40B4-BE49-F238E27FC236}">
                <a16:creationId xmlns:a16="http://schemas.microsoft.com/office/drawing/2014/main" id="{E4C6A219-84A7-4F20-9B8D-C1D57CF3B7F1}"/>
              </a:ext>
            </a:extLst>
          </p:cNvPr>
          <p:cNvSpPr>
            <a:spLocks noGrp="1"/>
          </p:cNvSpPr>
          <p:nvPr>
            <p:ph type="sldNum" sz="quarter" idx="12"/>
          </p:nvPr>
        </p:nvSpPr>
        <p:spPr/>
        <p:txBody>
          <a:bodyPr/>
          <a:lstStyle/>
          <a:p>
            <a:fld id="{4B35A05F-CB0D-42E0-89D1-3674CDA91D34}" type="slidenum">
              <a:rPr lang="en-US" smtClean="0"/>
              <a:pPr/>
              <a:t>68</a:t>
            </a:fld>
            <a:endParaRPr lang="en-US"/>
          </a:p>
        </p:txBody>
      </p:sp>
    </p:spTree>
    <p:extLst>
      <p:ext uri="{BB962C8B-B14F-4D97-AF65-F5344CB8AC3E}">
        <p14:creationId xmlns:p14="http://schemas.microsoft.com/office/powerpoint/2010/main" val="728097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565477-60DE-4FF1-9AB0-6B20C5AB83A9}"/>
              </a:ext>
            </a:extLst>
          </p:cNvPr>
          <p:cNvPicPr>
            <a:picLocks noGrp="1" noChangeAspect="1"/>
          </p:cNvPicPr>
          <p:nvPr>
            <p:ph idx="1"/>
          </p:nvPr>
        </p:nvPicPr>
        <p:blipFill rotWithShape="1">
          <a:blip r:embed="rId2"/>
          <a:srcRect l="28770" t="20251" r="28539" b="3853"/>
          <a:stretch/>
        </p:blipFill>
        <p:spPr>
          <a:xfrm>
            <a:off x="1447800" y="76200"/>
            <a:ext cx="6477000" cy="6477000"/>
          </a:xfrm>
          <a:prstGeom prst="rect">
            <a:avLst/>
          </a:prstGeom>
        </p:spPr>
      </p:pic>
      <p:sp>
        <p:nvSpPr>
          <p:cNvPr id="2" name="Slide Number Placeholder 1">
            <a:extLst>
              <a:ext uri="{FF2B5EF4-FFF2-40B4-BE49-F238E27FC236}">
                <a16:creationId xmlns:a16="http://schemas.microsoft.com/office/drawing/2014/main" id="{E6C51D13-5928-4928-AF8A-A0BE84236C5E}"/>
              </a:ext>
            </a:extLst>
          </p:cNvPr>
          <p:cNvSpPr>
            <a:spLocks noGrp="1"/>
          </p:cNvSpPr>
          <p:nvPr>
            <p:ph type="sldNum" sz="quarter" idx="12"/>
          </p:nvPr>
        </p:nvSpPr>
        <p:spPr/>
        <p:txBody>
          <a:bodyPr/>
          <a:lstStyle/>
          <a:p>
            <a:fld id="{4B35A05F-CB0D-42E0-89D1-3674CDA91D34}" type="slidenum">
              <a:rPr lang="en-US" smtClean="0"/>
              <a:pPr/>
              <a:t>69</a:t>
            </a:fld>
            <a:endParaRPr lang="en-US"/>
          </a:p>
        </p:txBody>
      </p:sp>
    </p:spTree>
    <p:extLst>
      <p:ext uri="{BB962C8B-B14F-4D97-AF65-F5344CB8AC3E}">
        <p14:creationId xmlns:p14="http://schemas.microsoft.com/office/powerpoint/2010/main" val="285559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868B3-759E-47B8-B3B4-444408F2E677}"/>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Arial" panose="020B0604020202020204" pitchFamily="34" charset="0"/>
              </a:rPr>
              <a:t>Regulation of  Procurement for  School Districts</a:t>
            </a:r>
          </a:p>
        </p:txBody>
      </p:sp>
      <p:sp>
        <p:nvSpPr>
          <p:cNvPr id="3" name="Content Placeholder 2">
            <a:extLst>
              <a:ext uri="{FF2B5EF4-FFF2-40B4-BE49-F238E27FC236}">
                <a16:creationId xmlns:a16="http://schemas.microsoft.com/office/drawing/2014/main" id="{FE5010F6-ED1F-4898-9E7D-21A19F988BC0}"/>
              </a:ext>
            </a:extLst>
          </p:cNvPr>
          <p:cNvSpPr>
            <a:spLocks noGrp="1"/>
          </p:cNvSpPr>
          <p:nvPr>
            <p:ph idx="1"/>
          </p:nvPr>
        </p:nvSpPr>
        <p:spPr>
          <a:xfrm>
            <a:off x="628650" y="2438400"/>
            <a:ext cx="7886700" cy="3738562"/>
          </a:xfrm>
        </p:spPr>
        <p:txBody>
          <a:bodyPr>
            <a:normAutofit/>
          </a:bodyPr>
          <a:lstStyle/>
          <a:p>
            <a:r>
              <a:rPr lang="en-US" sz="2200" dirty="0"/>
              <a:t>Alabama state law mandates very specific competitive purchasing procedures for expenditures over *</a:t>
            </a:r>
            <a:r>
              <a:rPr lang="en-US" sz="2200" dirty="0">
                <a:solidFill>
                  <a:srgbClr val="FF0000"/>
                </a:solidFill>
              </a:rPr>
              <a:t> $15,000 </a:t>
            </a:r>
            <a:r>
              <a:rPr lang="en-US" sz="2000" dirty="0"/>
              <a:t>(</a:t>
            </a:r>
            <a:r>
              <a:rPr lang="en-US" sz="2000" dirty="0">
                <a:solidFill>
                  <a:srgbClr val="FF0000"/>
                </a:solidFill>
              </a:rPr>
              <a:t>note</a:t>
            </a:r>
            <a:r>
              <a:rPr lang="en-US" sz="2000" dirty="0"/>
              <a:t>)  </a:t>
            </a:r>
            <a:r>
              <a:rPr lang="en-US" sz="2200" dirty="0"/>
              <a:t>and public work projects over $50,000 for school districts.</a:t>
            </a:r>
          </a:p>
          <a:p>
            <a:endParaRPr lang="en-US" sz="2300" dirty="0"/>
          </a:p>
          <a:p>
            <a:pPr marL="0" indent="0">
              <a:buNone/>
            </a:pPr>
            <a:r>
              <a:rPr lang="en-US" sz="2300" dirty="0"/>
              <a:t>*</a:t>
            </a:r>
            <a:r>
              <a:rPr lang="en-US" sz="1800" dirty="0"/>
              <a:t>Act 2023-203 in the 2023 Legislative Session increased the bid threshold in </a:t>
            </a:r>
            <a:r>
              <a:rPr lang="en-US" sz="1800" b="1" dirty="0">
                <a:latin typeface="Garamond" panose="02020404030301010803" pitchFamily="18" charset="0"/>
              </a:rPr>
              <a:t> § </a:t>
            </a:r>
            <a:r>
              <a:rPr lang="en-US" sz="1800" b="1" dirty="0">
                <a:latin typeface="Calibri" panose="020F0502020204030204" pitchFamily="34" charset="0"/>
                <a:cs typeface="Calibri" panose="020F0502020204030204" pitchFamily="34" charset="0"/>
              </a:rPr>
              <a:t>16-13B </a:t>
            </a:r>
            <a:r>
              <a:rPr lang="en-US" sz="1800" dirty="0"/>
              <a:t>for the competitive bid law to $40,000 effective August 1, 2023 </a:t>
            </a:r>
          </a:p>
          <a:p>
            <a:pPr marL="0" indent="0">
              <a:buNone/>
            </a:pPr>
            <a:endParaRPr lang="en-US" sz="2300" dirty="0"/>
          </a:p>
        </p:txBody>
      </p:sp>
      <p:sp>
        <p:nvSpPr>
          <p:cNvPr id="4" name="Slide Number Placeholder 3">
            <a:extLst>
              <a:ext uri="{FF2B5EF4-FFF2-40B4-BE49-F238E27FC236}">
                <a16:creationId xmlns:a16="http://schemas.microsoft.com/office/drawing/2014/main" id="{06FF581C-9DDF-442A-A43E-E6CD66E51A01}"/>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a:t>
            </a:fld>
            <a:endParaRPr lang="en-US"/>
          </a:p>
        </p:txBody>
      </p:sp>
    </p:spTree>
    <p:extLst>
      <p:ext uri="{BB962C8B-B14F-4D97-AF65-F5344CB8AC3E}">
        <p14:creationId xmlns:p14="http://schemas.microsoft.com/office/powerpoint/2010/main" val="12609250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B1F18-3E32-4E5F-8C25-916B21AB2DE6}"/>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hlinkClick r:id="rId2"/>
              </a:rPr>
              <a:t>Chapter 13A</a:t>
            </a:r>
            <a:r>
              <a:rPr lang="en-US" sz="4000" dirty="0">
                <a:solidFill>
                  <a:srgbClr val="FFFFFF"/>
                </a:solidFill>
                <a:cs typeface="Calibri" panose="020F0502020204030204" pitchFamily="34" charset="0"/>
              </a:rPr>
              <a:t> SCHOOL FISCAL ACCOUNTABILITY</a:t>
            </a:r>
          </a:p>
        </p:txBody>
      </p:sp>
      <p:sp>
        <p:nvSpPr>
          <p:cNvPr id="3" name="Content Placeholder 2">
            <a:extLst>
              <a:ext uri="{FF2B5EF4-FFF2-40B4-BE49-F238E27FC236}">
                <a16:creationId xmlns:a16="http://schemas.microsoft.com/office/drawing/2014/main" id="{F7385E12-741D-4518-8ECA-C184D8D13F8D}"/>
              </a:ext>
            </a:extLst>
          </p:cNvPr>
          <p:cNvSpPr>
            <a:spLocks noGrp="1"/>
          </p:cNvSpPr>
          <p:nvPr>
            <p:ph idx="1"/>
          </p:nvPr>
        </p:nvSpPr>
        <p:spPr>
          <a:xfrm>
            <a:off x="628650" y="2438400"/>
            <a:ext cx="7886700" cy="3738562"/>
          </a:xfrm>
        </p:spPr>
        <p:txBody>
          <a:bodyPr>
            <a:normAutofit lnSpcReduction="10000"/>
          </a:bodyPr>
          <a:lstStyle/>
          <a:p>
            <a:pPr marL="0" indent="0">
              <a:buNone/>
            </a:pPr>
            <a:r>
              <a:rPr lang="en-US" sz="1600" u="sng"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Code of Alabama 1975</a:t>
            </a:r>
          </a:p>
          <a:p>
            <a:r>
              <a:rPr lang="en-US" sz="1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Section 16-13A-1</a:t>
            </a:r>
            <a:r>
              <a:rPr lang="en-US" sz="1600" dirty="0">
                <a:latin typeface="Calibri" panose="020F0502020204030204" pitchFamily="34" charset="0"/>
                <a:cs typeface="Calibri" panose="020F0502020204030204" pitchFamily="34" charset="0"/>
              </a:rPr>
              <a:t> Fiscal management policies.</a:t>
            </a:r>
          </a:p>
          <a:p>
            <a:r>
              <a:rPr lang="en-US" sz="16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Section 16-13A-2</a:t>
            </a:r>
            <a:r>
              <a:rPr lang="en-US" sz="1600" dirty="0">
                <a:latin typeface="Calibri" panose="020F0502020204030204" pitchFamily="34" charset="0"/>
                <a:cs typeface="Calibri" panose="020F0502020204030204" pitchFamily="34" charset="0"/>
              </a:rPr>
              <a:t> Financial oversight by State Superintendent of Education; appointment and duties  of Chief Education Financial Officer; internal audits of schools and school systems.</a:t>
            </a:r>
          </a:p>
          <a:p>
            <a:r>
              <a:rPr lang="en-US" sz="16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Section 16-13A-3</a:t>
            </a:r>
            <a:r>
              <a:rPr lang="en-US" sz="1600" dirty="0">
                <a:latin typeface="Calibri" panose="020F0502020204030204" pitchFamily="34" charset="0"/>
                <a:cs typeface="Calibri" panose="020F0502020204030204" pitchFamily="34" charset="0"/>
              </a:rPr>
              <a:t> Financial training of local superintendents of education.</a:t>
            </a:r>
          </a:p>
          <a:p>
            <a:r>
              <a:rPr lang="en-US" sz="16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16-13A-4</a:t>
            </a:r>
            <a:r>
              <a:rPr lang="en-US" sz="1600" dirty="0">
                <a:latin typeface="Calibri" panose="020F0502020204030204" pitchFamily="34" charset="0"/>
                <a:cs typeface="Calibri" panose="020F0502020204030204" pitchFamily="34" charset="0"/>
              </a:rPr>
              <a:t> Appointment; removal of chief school financial officer; qualifications.</a:t>
            </a:r>
          </a:p>
          <a:p>
            <a:r>
              <a:rPr lang="en-US" sz="1600"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16-13A-5</a:t>
            </a:r>
            <a:r>
              <a:rPr lang="en-US" sz="1600" dirty="0">
                <a:latin typeface="Calibri" panose="020F0502020204030204" pitchFamily="34" charset="0"/>
                <a:cs typeface="Calibri" panose="020F0502020204030204" pitchFamily="34" charset="0"/>
              </a:rPr>
              <a:t> Supervision, fiduciary responsibility of chief school financial officer; duties.</a:t>
            </a:r>
          </a:p>
          <a:p>
            <a:r>
              <a:rPr lang="en-US" sz="1600" dirty="0">
                <a:solidFill>
                  <a:srgbClr val="FF000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Section 16-13A-6</a:t>
            </a:r>
            <a:r>
              <a:rPr lang="en-US" sz="1600" dirty="0">
                <a:solidFill>
                  <a:srgbClr val="FF0000"/>
                </a:solidFill>
                <a:latin typeface="Calibri" panose="020F0502020204030204" pitchFamily="34" charset="0"/>
                <a:cs typeface="Calibri" panose="020F0502020204030204" pitchFamily="34" charset="0"/>
              </a:rPr>
              <a:t> Required reports.</a:t>
            </a:r>
          </a:p>
          <a:p>
            <a:r>
              <a:rPr lang="en-US" sz="1600"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Section 16-13A-7</a:t>
            </a:r>
            <a:r>
              <a:rPr lang="en-US" sz="1600" dirty="0">
                <a:latin typeface="Calibri" panose="020F0502020204030204" pitchFamily="34" charset="0"/>
                <a:cs typeface="Calibri" panose="020F0502020204030204" pitchFamily="34" charset="0"/>
              </a:rPr>
              <a:t> Audits.</a:t>
            </a:r>
          </a:p>
          <a:p>
            <a:r>
              <a:rPr lang="en-US" sz="1600" dirty="0">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Section 16-13A-8</a:t>
            </a:r>
            <a:r>
              <a:rPr lang="en-US" sz="1600" dirty="0">
                <a:latin typeface="Calibri" panose="020F0502020204030204" pitchFamily="34" charset="0"/>
                <a:cs typeface="Calibri" panose="020F0502020204030204" pitchFamily="34" charset="0"/>
              </a:rPr>
              <a:t> Authority to expend funds.</a:t>
            </a:r>
          </a:p>
          <a:p>
            <a:r>
              <a:rPr lang="en-US" sz="1600" dirty="0">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Section 16-13A-9</a:t>
            </a:r>
            <a:r>
              <a:rPr lang="en-US" sz="1600" dirty="0">
                <a:latin typeface="Calibri" panose="020F0502020204030204" pitchFamily="34" charset="0"/>
                <a:cs typeface="Calibri" panose="020F0502020204030204" pitchFamily="34" charset="0"/>
              </a:rPr>
              <a:t> Reserve funds.</a:t>
            </a:r>
          </a:p>
          <a:p>
            <a:pPr marL="0" indent="0">
              <a:buNone/>
            </a:pPr>
            <a:endParaRPr lang="en-US" sz="1400" dirty="0"/>
          </a:p>
        </p:txBody>
      </p:sp>
      <p:sp>
        <p:nvSpPr>
          <p:cNvPr id="4" name="Slide Number Placeholder 3">
            <a:extLst>
              <a:ext uri="{FF2B5EF4-FFF2-40B4-BE49-F238E27FC236}">
                <a16:creationId xmlns:a16="http://schemas.microsoft.com/office/drawing/2014/main" id="{E6885F37-7861-43DD-A196-6AA4D510F6F4}"/>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70</a:t>
            </a:fld>
            <a:endParaRPr lang="en-US"/>
          </a:p>
        </p:txBody>
      </p:sp>
    </p:spTree>
    <p:extLst>
      <p:ext uri="{BB962C8B-B14F-4D97-AF65-F5344CB8AC3E}">
        <p14:creationId xmlns:p14="http://schemas.microsoft.com/office/powerpoint/2010/main" val="1438525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BDD4B3-AC51-4552-A319-D8F229B0516C}"/>
              </a:ext>
            </a:extLst>
          </p:cNvPr>
          <p:cNvSpPr>
            <a:spLocks noGrp="1"/>
          </p:cNvSpPr>
          <p:nvPr>
            <p:ph type="title"/>
          </p:nvPr>
        </p:nvSpPr>
        <p:spPr>
          <a:xfrm>
            <a:off x="628650" y="365125"/>
            <a:ext cx="7886700" cy="1325563"/>
          </a:xfrm>
        </p:spPr>
        <p:txBody>
          <a:bodyPr>
            <a:normAutofit/>
          </a:bodyPr>
          <a:lstStyle/>
          <a:p>
            <a:r>
              <a:rPr lang="en-US" sz="4000" u="sng" dirty="0">
                <a:solidFill>
                  <a:srgbClr val="FFFFFF"/>
                </a:solidFill>
                <a:cs typeface="Calibri" panose="020F0502020204030204" pitchFamily="34" charset="0"/>
              </a:rPr>
              <a:t>Section 16-13A-6    </a:t>
            </a:r>
            <a:br>
              <a:rPr lang="en-US" sz="4000" u="sng" dirty="0">
                <a:solidFill>
                  <a:srgbClr val="FFFFFF"/>
                </a:solidFill>
                <a:cs typeface="Calibri" panose="020F0502020204030204" pitchFamily="34" charset="0"/>
              </a:rPr>
            </a:br>
            <a:r>
              <a:rPr lang="en-US" sz="4000" dirty="0">
                <a:solidFill>
                  <a:srgbClr val="FFFFFF"/>
                </a:solidFill>
                <a:cs typeface="Calibri" panose="020F0502020204030204" pitchFamily="34" charset="0"/>
              </a:rPr>
              <a:t>Required Reports</a:t>
            </a:r>
          </a:p>
        </p:txBody>
      </p:sp>
      <p:sp>
        <p:nvSpPr>
          <p:cNvPr id="3" name="Content Placeholder 2">
            <a:extLst>
              <a:ext uri="{FF2B5EF4-FFF2-40B4-BE49-F238E27FC236}">
                <a16:creationId xmlns:a16="http://schemas.microsoft.com/office/drawing/2014/main" id="{73B2019F-9589-4266-80B0-AA8B8B69F216}"/>
              </a:ext>
            </a:extLst>
          </p:cNvPr>
          <p:cNvSpPr>
            <a:spLocks noGrp="1"/>
          </p:cNvSpPr>
          <p:nvPr>
            <p:ph idx="1"/>
          </p:nvPr>
        </p:nvSpPr>
        <p:spPr>
          <a:xfrm>
            <a:off x="628650" y="2438400"/>
            <a:ext cx="7886700" cy="3738562"/>
          </a:xfrm>
        </p:spPr>
        <p:txBody>
          <a:bodyPr>
            <a:normAutofit/>
          </a:bodyPr>
          <a:lstStyle/>
          <a:p>
            <a:pPr marL="0" indent="0">
              <a:buNone/>
            </a:pPr>
            <a:r>
              <a:rPr lang="en-US" sz="1600" dirty="0">
                <a:latin typeface="Calibri" panose="020F0502020204030204" pitchFamily="34" charset="0"/>
                <a:cs typeface="Calibri" panose="020F0502020204030204" pitchFamily="34" charset="0"/>
              </a:rPr>
              <a:t>(a) The </a:t>
            </a:r>
            <a:r>
              <a:rPr lang="en-US" sz="1600" u="sng" dirty="0">
                <a:latin typeface="Calibri" panose="020F0502020204030204" pitchFamily="34" charset="0"/>
                <a:cs typeface="Calibri" panose="020F0502020204030204" pitchFamily="34" charset="0"/>
              </a:rPr>
              <a:t>State Board of Education </a:t>
            </a:r>
            <a:r>
              <a:rPr lang="en-US" sz="1600" dirty="0">
                <a:latin typeface="Calibri" panose="020F0502020204030204" pitchFamily="34" charset="0"/>
                <a:cs typeface="Calibri" panose="020F0502020204030204" pitchFamily="34" charset="0"/>
              </a:rPr>
              <a:t>shall by regulation provide for various financial and other information which local superintendents of education shall have prepared for the local boards of education, including, but not limited to, the following:</a:t>
            </a:r>
          </a:p>
          <a:p>
            <a:pPr marL="0" indent="0">
              <a:buNone/>
            </a:pPr>
            <a:r>
              <a:rPr lang="en-US" sz="1600" dirty="0">
                <a:latin typeface="Calibri" panose="020F0502020204030204" pitchFamily="34" charset="0"/>
                <a:cs typeface="Calibri" panose="020F0502020204030204" pitchFamily="34" charset="0"/>
              </a:rPr>
              <a:t>(1) A monthly financial statement showing the financial status of the local board of education accounts with itemized categories specified by the State Board of Education.</a:t>
            </a:r>
          </a:p>
          <a:p>
            <a:pPr marL="0" indent="0">
              <a:buNone/>
            </a:pPr>
            <a:r>
              <a:rPr lang="en-US" sz="1600" dirty="0">
                <a:latin typeface="Calibri" panose="020F0502020204030204" pitchFamily="34" charset="0"/>
                <a:cs typeface="Calibri" panose="020F0502020204030204" pitchFamily="34" charset="0"/>
              </a:rPr>
              <a:t>(2) A monthly report showing all receipts and the sources thereof.</a:t>
            </a:r>
          </a:p>
          <a:p>
            <a:pPr marL="0" indent="0">
              <a:buNone/>
            </a:pPr>
            <a:r>
              <a:rPr lang="en-US" sz="1600" dirty="0">
                <a:latin typeface="Calibri" panose="020F0502020204030204" pitchFamily="34" charset="0"/>
                <a:cs typeface="Calibri" panose="020F0502020204030204" pitchFamily="34" charset="0"/>
              </a:rPr>
              <a:t>(3) A monthly report showing all expenditures with itemized categories specified by the State Board of Education.</a:t>
            </a:r>
          </a:p>
          <a:p>
            <a:pPr marL="0" indent="0">
              <a:buNone/>
            </a:pPr>
            <a:r>
              <a:rPr lang="en-US" sz="1600" dirty="0">
                <a:latin typeface="Calibri" panose="020F0502020204030204" pitchFamily="34" charset="0"/>
                <a:cs typeface="Calibri" panose="020F0502020204030204" pitchFamily="34" charset="0"/>
              </a:rPr>
              <a:t>(4) An annual projected budget.</a:t>
            </a:r>
          </a:p>
          <a:p>
            <a:pPr marL="0" indent="0">
              <a:buNone/>
            </a:pPr>
            <a:r>
              <a:rPr lang="en-US" sz="1600" dirty="0">
                <a:latin typeface="Calibri" panose="020F0502020204030204" pitchFamily="34" charset="0"/>
                <a:cs typeface="Calibri" panose="020F0502020204030204" pitchFamily="34" charset="0"/>
              </a:rPr>
              <a:t>(5) Monthly and/or quarterly reports showing expenditures relative to such projected budget.</a:t>
            </a:r>
          </a:p>
          <a:p>
            <a:pPr marL="0" indent="0">
              <a:buNone/>
            </a:pPr>
            <a:r>
              <a:rPr lang="en-US" sz="1600" dirty="0">
                <a:latin typeface="Calibri" panose="020F0502020204030204" pitchFamily="34" charset="0"/>
                <a:cs typeface="Calibri" panose="020F0502020204030204" pitchFamily="34" charset="0"/>
              </a:rPr>
              <a:t>(6) A yearly report of the fixed assets inventory of the local board of education with itemized categories specified by the State Board of Education.</a:t>
            </a:r>
          </a:p>
          <a:p>
            <a:endParaRPr lang="en-US" sz="1600" dirty="0"/>
          </a:p>
        </p:txBody>
      </p:sp>
      <p:sp>
        <p:nvSpPr>
          <p:cNvPr id="2" name="Slide Number Placeholder 1">
            <a:extLst>
              <a:ext uri="{FF2B5EF4-FFF2-40B4-BE49-F238E27FC236}">
                <a16:creationId xmlns:a16="http://schemas.microsoft.com/office/drawing/2014/main" id="{111DD5BF-FFC3-430F-9059-322E74D898E0}"/>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71</a:t>
            </a:fld>
            <a:endParaRPr lang="en-US"/>
          </a:p>
        </p:txBody>
      </p:sp>
    </p:spTree>
    <p:extLst>
      <p:ext uri="{BB962C8B-B14F-4D97-AF65-F5344CB8AC3E}">
        <p14:creationId xmlns:p14="http://schemas.microsoft.com/office/powerpoint/2010/main" val="3239939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99DAC-9605-487E-8582-520FA5FF2010}"/>
              </a:ext>
            </a:extLst>
          </p:cNvPr>
          <p:cNvSpPr>
            <a:spLocks noGrp="1"/>
          </p:cNvSpPr>
          <p:nvPr>
            <p:ph type="title"/>
          </p:nvPr>
        </p:nvSpPr>
        <p:spPr>
          <a:xfrm>
            <a:off x="628650" y="365125"/>
            <a:ext cx="7886700" cy="1325563"/>
          </a:xfrm>
        </p:spPr>
        <p:txBody>
          <a:bodyPr>
            <a:normAutofit/>
          </a:bodyPr>
          <a:lstStyle/>
          <a:p>
            <a:r>
              <a:rPr lang="en-US" sz="4000" u="sng" dirty="0">
                <a:solidFill>
                  <a:srgbClr val="FFFFFF"/>
                </a:solidFill>
                <a:cs typeface="Calibri" panose="020F0502020204030204" pitchFamily="34" charset="0"/>
              </a:rPr>
              <a:t>Section 16-13A-6  </a:t>
            </a:r>
            <a:br>
              <a:rPr lang="en-US" sz="4000" u="sng" dirty="0">
                <a:solidFill>
                  <a:srgbClr val="FFFFFF"/>
                </a:solidFill>
                <a:cs typeface="Calibri" panose="020F0502020204030204" pitchFamily="34" charset="0"/>
              </a:rPr>
            </a:br>
            <a:r>
              <a:rPr lang="en-US" sz="4000" dirty="0">
                <a:solidFill>
                  <a:srgbClr val="FFFFFF"/>
                </a:solidFill>
                <a:cs typeface="Calibri" panose="020F0502020204030204" pitchFamily="34" charset="0"/>
              </a:rPr>
              <a:t>Required Reports</a:t>
            </a:r>
          </a:p>
        </p:txBody>
      </p:sp>
      <p:sp>
        <p:nvSpPr>
          <p:cNvPr id="3" name="Content Placeholder 2">
            <a:extLst>
              <a:ext uri="{FF2B5EF4-FFF2-40B4-BE49-F238E27FC236}">
                <a16:creationId xmlns:a16="http://schemas.microsoft.com/office/drawing/2014/main" id="{6F3CAED1-6136-4592-B172-F75751F6DEB3}"/>
              </a:ext>
            </a:extLst>
          </p:cNvPr>
          <p:cNvSpPr>
            <a:spLocks noGrp="1"/>
          </p:cNvSpPr>
          <p:nvPr>
            <p:ph idx="1"/>
          </p:nvPr>
        </p:nvSpPr>
        <p:spPr>
          <a:xfrm>
            <a:off x="628650" y="2438400"/>
            <a:ext cx="7886700" cy="3738562"/>
          </a:xfrm>
        </p:spPr>
        <p:txBody>
          <a:bodyPr>
            <a:normAutofit/>
          </a:bodyPr>
          <a:lstStyle/>
          <a:p>
            <a:r>
              <a:rPr lang="en-US" sz="1600" dirty="0">
                <a:latin typeface="Calibri" panose="020F0502020204030204" pitchFamily="34" charset="0"/>
                <a:cs typeface="Calibri" panose="020F0502020204030204" pitchFamily="34" charset="0"/>
              </a:rPr>
              <a:t>(b) All local boards of education shall be required to implement a standardized financial accounting program as determined by the </a:t>
            </a:r>
            <a:r>
              <a:rPr lang="en-US" sz="1600" u="sng" dirty="0">
                <a:latin typeface="Calibri" panose="020F0502020204030204" pitchFamily="34" charset="0"/>
                <a:cs typeface="Calibri" panose="020F0502020204030204" pitchFamily="34" charset="0"/>
              </a:rPr>
              <a:t>State Department of Education </a:t>
            </a:r>
            <a:r>
              <a:rPr lang="en-US" sz="1600" dirty="0">
                <a:latin typeface="Calibri" panose="020F0502020204030204" pitchFamily="34" charset="0"/>
                <a:cs typeface="Calibri" panose="020F0502020204030204" pitchFamily="34" charset="0"/>
              </a:rPr>
              <a:t>to collect the information required by this chapter and to provide for ease of input by local boards of education and ease of monitoring by a local board of education, its chief school financial officer, and the State Department of Education. If a local school system's financial report is found to be in conflict with generally accepted accounting principles, </a:t>
            </a:r>
            <a:r>
              <a:rPr lang="en-US" sz="1600" u="sng" dirty="0">
                <a:latin typeface="Calibri" panose="020F0502020204030204" pitchFamily="34" charset="0"/>
                <a:cs typeface="Calibri" panose="020F0502020204030204" pitchFamily="34" charset="0"/>
              </a:rPr>
              <a:t>the State Department of Education </a:t>
            </a:r>
            <a:r>
              <a:rPr lang="en-US" sz="1600" dirty="0">
                <a:latin typeface="Calibri" panose="020F0502020204030204" pitchFamily="34" charset="0"/>
                <a:cs typeface="Calibri" panose="020F0502020204030204" pitchFamily="34" charset="0"/>
              </a:rPr>
              <a:t>shall issue a notice to that school system informing it of such and request that proof of correction of conflict be forwarded to the State Department of Education and approved by the State Superintendent of Education within a reasonable time thereafter.</a:t>
            </a:r>
          </a:p>
          <a:p>
            <a:r>
              <a:rPr lang="en-US" sz="1600" dirty="0">
                <a:latin typeface="Calibri" panose="020F0502020204030204" pitchFamily="34" charset="0"/>
                <a:cs typeface="Calibri" panose="020F0502020204030204" pitchFamily="34" charset="0"/>
              </a:rPr>
              <a:t>(c) All financial documents, in whatever source maintained, are public documents, and shall be open to inspection and accessible to the public</a:t>
            </a:r>
            <a:r>
              <a:rPr lang="en-US" sz="1600" u="sng" dirty="0">
                <a:latin typeface="Calibri" panose="020F0502020204030204" pitchFamily="34" charset="0"/>
                <a:cs typeface="Calibri" panose="020F0502020204030204" pitchFamily="34" charset="0"/>
              </a:rPr>
              <a:t>. </a:t>
            </a:r>
            <a:r>
              <a:rPr lang="en-US" sz="1600" u="sng" dirty="0">
                <a:solidFill>
                  <a:srgbClr val="FF0000"/>
                </a:solidFill>
                <a:latin typeface="Calibri" panose="020F0502020204030204" pitchFamily="34" charset="0"/>
                <a:cs typeface="Calibri" panose="020F0502020204030204" pitchFamily="34" charset="0"/>
              </a:rPr>
              <a:t>An annual budget and monthly financial statements with supporting spread sheets as submitted to the State Department of Education shall be made available to the general public at the local school system Internet site.</a:t>
            </a:r>
          </a:p>
          <a:p>
            <a:endParaRPr lang="en-US" sz="1600" dirty="0"/>
          </a:p>
        </p:txBody>
      </p:sp>
      <p:sp>
        <p:nvSpPr>
          <p:cNvPr id="4" name="Slide Number Placeholder 3">
            <a:extLst>
              <a:ext uri="{FF2B5EF4-FFF2-40B4-BE49-F238E27FC236}">
                <a16:creationId xmlns:a16="http://schemas.microsoft.com/office/drawing/2014/main" id="{EA74D8B9-7869-471E-812B-6FE0E2984213}"/>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72</a:t>
            </a:fld>
            <a:endParaRPr lang="en-US"/>
          </a:p>
        </p:txBody>
      </p:sp>
    </p:spTree>
    <p:extLst>
      <p:ext uri="{BB962C8B-B14F-4D97-AF65-F5344CB8AC3E}">
        <p14:creationId xmlns:p14="http://schemas.microsoft.com/office/powerpoint/2010/main" val="3443030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168"/>
            <a:ext cx="7886700" cy="1325563"/>
          </a:xfrm>
        </p:spPr>
        <p:txBody>
          <a:bodyPr>
            <a:normAutofit/>
          </a:bodyPr>
          <a:lstStyle/>
          <a:p>
            <a:r>
              <a:rPr lang="en-US" sz="4000" u="sng" dirty="0">
                <a:solidFill>
                  <a:srgbClr val="FFFFFF"/>
                </a:solidFill>
                <a:cs typeface="Calibri" panose="020F0502020204030204" pitchFamily="34" charset="0"/>
              </a:rPr>
              <a:t>Section 16-13A-6   </a:t>
            </a:r>
            <a:br>
              <a:rPr lang="en-US" sz="4000" u="sng" dirty="0">
                <a:solidFill>
                  <a:srgbClr val="FFFFFF"/>
                </a:solidFill>
                <a:cs typeface="Calibri" panose="020F0502020204030204" pitchFamily="34" charset="0"/>
              </a:rPr>
            </a:br>
            <a:r>
              <a:rPr lang="en-US" sz="4000" dirty="0">
                <a:solidFill>
                  <a:srgbClr val="FFFFFF"/>
                </a:solidFill>
                <a:cs typeface="Calibri" panose="020F0502020204030204" pitchFamily="34" charset="0"/>
              </a:rPr>
              <a:t>Required Reports</a:t>
            </a:r>
          </a:p>
        </p:txBody>
      </p:sp>
      <p:sp>
        <p:nvSpPr>
          <p:cNvPr id="3" name="Content Placeholder 2"/>
          <p:cNvSpPr>
            <a:spLocks noGrp="1"/>
          </p:cNvSpPr>
          <p:nvPr>
            <p:ph idx="1"/>
          </p:nvPr>
        </p:nvSpPr>
        <p:spPr>
          <a:xfrm>
            <a:off x="628650" y="2391568"/>
            <a:ext cx="7886700" cy="3785394"/>
          </a:xfrm>
        </p:spPr>
        <p:txBody>
          <a:bodyPr anchor="ctr">
            <a:normAutofit/>
          </a:bodyPr>
          <a:lstStyle/>
          <a:p>
            <a:pPr marL="0" lvl="1" indent="0">
              <a:spcBef>
                <a:spcPts val="435"/>
              </a:spcBef>
              <a:buNone/>
            </a:pPr>
            <a:r>
              <a:rPr lang="en-US" sz="2200" dirty="0">
                <a:latin typeface="Calibri" panose="020F0502020204030204" pitchFamily="34" charset="0"/>
                <a:cs typeface="Calibri" panose="020F0502020204030204" pitchFamily="34" charset="0"/>
              </a:rPr>
              <a:t>Required monthly reports must be posted to the local internet site no later than 45 days after the end of the reporting period.</a:t>
            </a:r>
          </a:p>
          <a:p>
            <a:pPr lvl="1"/>
            <a:r>
              <a:rPr lang="en-US" sz="2200" dirty="0">
                <a:latin typeface="Calibri" panose="020F0502020204030204" pitchFamily="34" charset="0"/>
                <a:cs typeface="Calibri" panose="020F0502020204030204" pitchFamily="34" charset="0"/>
              </a:rPr>
              <a:t>Budget Summary</a:t>
            </a:r>
          </a:p>
          <a:p>
            <a:pPr lvl="1"/>
            <a:r>
              <a:rPr lang="en-US" sz="2200" dirty="0">
                <a:latin typeface="Calibri" panose="020F0502020204030204" pitchFamily="34" charset="0"/>
                <a:cs typeface="Calibri" panose="020F0502020204030204" pitchFamily="34" charset="0"/>
              </a:rPr>
              <a:t>Exhibit F-I-A (Balance Sheet)</a:t>
            </a:r>
          </a:p>
          <a:p>
            <a:pPr lvl="1"/>
            <a:r>
              <a:rPr lang="en-US" sz="2200" dirty="0">
                <a:latin typeface="Calibri" panose="020F0502020204030204" pitchFamily="34" charset="0"/>
                <a:cs typeface="Calibri" panose="020F0502020204030204" pitchFamily="34" charset="0"/>
              </a:rPr>
              <a:t>Exhibit F-II-A (Financial Summary)</a:t>
            </a:r>
          </a:p>
          <a:p>
            <a:pPr lvl="1"/>
            <a:r>
              <a:rPr lang="en-US" sz="2200" dirty="0">
                <a:latin typeface="Calibri" panose="020F0502020204030204" pitchFamily="34" charset="0"/>
                <a:cs typeface="Calibri" panose="020F0502020204030204" pitchFamily="34" charset="0"/>
              </a:rPr>
              <a:t>Exhibit F-III-A (Budget Actual Comparison Part A)</a:t>
            </a:r>
          </a:p>
          <a:p>
            <a:pPr lvl="1"/>
            <a:r>
              <a:rPr lang="en-US" sz="2200" dirty="0">
                <a:latin typeface="Calibri" panose="020F0502020204030204" pitchFamily="34" charset="0"/>
                <a:cs typeface="Calibri" panose="020F0502020204030204" pitchFamily="34" charset="0"/>
              </a:rPr>
              <a:t>Exhibit F-III-B (Budget Actual Comparison Part B)</a:t>
            </a:r>
          </a:p>
          <a:p>
            <a:pPr lvl="1"/>
            <a:r>
              <a:rPr lang="en-US" sz="2200" dirty="0">
                <a:latin typeface="Calibri" panose="020F0502020204030204" pitchFamily="34" charset="0"/>
                <a:cs typeface="Calibri" panose="020F0502020204030204" pitchFamily="34" charset="0"/>
              </a:rPr>
              <a:t>Exhibit F-III-C (Budget Actual Comparison Part C)</a:t>
            </a:r>
          </a:p>
          <a:p>
            <a:r>
              <a:rPr lang="en-US" sz="2200" dirty="0">
                <a:latin typeface="Calibri" panose="020F0502020204030204" pitchFamily="34" charset="0"/>
                <a:cs typeface="Calibri" panose="020F0502020204030204" pitchFamily="34" charset="0"/>
              </a:rPr>
              <a:t>From Accounting Software</a:t>
            </a:r>
          </a:p>
          <a:p>
            <a:pPr lvl="1"/>
            <a:r>
              <a:rPr lang="en-US" sz="2200" dirty="0">
                <a:latin typeface="Calibri" panose="020F0502020204030204" pitchFamily="34" charset="0"/>
                <a:cs typeface="Calibri" panose="020F0502020204030204" pitchFamily="34" charset="0"/>
              </a:rPr>
              <a:t>Accounts Payable Check Register Report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694FF-665B-493E-8709-EB1A0DCC20B8}"/>
              </a:ext>
            </a:extLst>
          </p:cNvPr>
          <p:cNvSpPr>
            <a:spLocks noGrp="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Financial Reporting  </a:t>
            </a:r>
          </a:p>
        </p:txBody>
      </p:sp>
      <p:sp>
        <p:nvSpPr>
          <p:cNvPr id="3" name="Content Placeholder 2">
            <a:extLst>
              <a:ext uri="{FF2B5EF4-FFF2-40B4-BE49-F238E27FC236}">
                <a16:creationId xmlns:a16="http://schemas.microsoft.com/office/drawing/2014/main" id="{7B7CF856-05CE-4F6E-9F53-492554E27A5A}"/>
              </a:ext>
            </a:extLst>
          </p:cNvPr>
          <p:cNvSpPr>
            <a:spLocks noGrp="1"/>
          </p:cNvSpPr>
          <p:nvPr>
            <p:ph idx="1"/>
          </p:nvPr>
        </p:nvSpPr>
        <p:spPr>
          <a:xfrm>
            <a:off x="409575" y="1891429"/>
            <a:ext cx="7886700" cy="3785394"/>
          </a:xfrm>
        </p:spPr>
        <p:txBody>
          <a:bodyPr anchor="ctr">
            <a:normAutofit/>
          </a:bodyPr>
          <a:lstStyle/>
          <a:p>
            <a:r>
              <a:rPr lang="en-US" sz="2200" dirty="0">
                <a:latin typeface="Calibri" panose="020F0502020204030204" pitchFamily="34" charset="0"/>
                <a:cs typeface="Calibri" panose="020F0502020204030204" pitchFamily="34" charset="0"/>
              </a:rPr>
              <a:t>Annual Budget</a:t>
            </a:r>
          </a:p>
          <a:p>
            <a:r>
              <a:rPr lang="en-US" sz="2200" dirty="0">
                <a:latin typeface="Calibri" panose="020F0502020204030204" pitchFamily="34" charset="0"/>
                <a:cs typeface="Calibri" panose="020F0502020204030204" pitchFamily="34" charset="0"/>
              </a:rPr>
              <a:t>Financial Statements</a:t>
            </a:r>
          </a:p>
          <a:p>
            <a:pPr lvl="1"/>
            <a:r>
              <a:rPr lang="en-US" sz="2200" dirty="0">
                <a:latin typeface="Calibri" panose="020F0502020204030204" pitchFamily="34" charset="0"/>
                <a:cs typeface="Calibri" panose="020F0502020204030204" pitchFamily="34" charset="0"/>
              </a:rPr>
              <a:t>Annual</a:t>
            </a:r>
          </a:p>
          <a:p>
            <a:pPr lvl="1"/>
            <a:r>
              <a:rPr lang="en-US" sz="2200" dirty="0">
                <a:latin typeface="Calibri" panose="020F0502020204030204" pitchFamily="34" charset="0"/>
                <a:cs typeface="Calibri" panose="020F0502020204030204" pitchFamily="34" charset="0"/>
              </a:rPr>
              <a:t>Monthly</a:t>
            </a:r>
          </a:p>
          <a:p>
            <a:r>
              <a:rPr lang="en-US" sz="2200" dirty="0">
                <a:latin typeface="Calibri" panose="020F0502020204030204" pitchFamily="34" charset="0"/>
                <a:cs typeface="Calibri" panose="020F0502020204030204" pitchFamily="34" charset="0"/>
              </a:rPr>
              <a:t>Annual Audit</a:t>
            </a:r>
          </a:p>
          <a:p>
            <a:r>
              <a:rPr lang="en-US" sz="2200" dirty="0">
                <a:latin typeface="Calibri" panose="020F0502020204030204" pitchFamily="34" charset="0"/>
                <a:cs typeface="Calibri" panose="020F0502020204030204" pitchFamily="34" charset="0"/>
              </a:rPr>
              <a:t>Other Required Financial Data</a:t>
            </a:r>
            <a:r>
              <a:rPr lang="en-US" sz="2200" dirty="0"/>
              <a:t> </a:t>
            </a:r>
          </a:p>
        </p:txBody>
      </p:sp>
      <p:sp>
        <p:nvSpPr>
          <p:cNvPr id="4" name="Slide Number Placeholder 3">
            <a:extLst>
              <a:ext uri="{FF2B5EF4-FFF2-40B4-BE49-F238E27FC236}">
                <a16:creationId xmlns:a16="http://schemas.microsoft.com/office/drawing/2014/main" id="{A4684074-2A79-4E8E-8296-FD644269EE1D}"/>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74</a:t>
            </a:fld>
            <a:endParaRPr lang="en-US"/>
          </a:p>
        </p:txBody>
      </p:sp>
    </p:spTree>
    <p:extLst>
      <p:ext uri="{BB962C8B-B14F-4D97-AF65-F5344CB8AC3E}">
        <p14:creationId xmlns:p14="http://schemas.microsoft.com/office/powerpoint/2010/main" val="1957592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77653-B4A1-486E-9FE5-1F807CCC489E}"/>
              </a:ext>
            </a:extLst>
          </p:cNvPr>
          <p:cNvSpPr>
            <a:spLocks noGrp="1"/>
          </p:cNvSpPr>
          <p:nvPr>
            <p:ph type="title"/>
          </p:nvPr>
        </p:nvSpPr>
        <p:spPr>
          <a:xfrm>
            <a:off x="628650" y="588168"/>
            <a:ext cx="7886700" cy="1325563"/>
          </a:xfrm>
        </p:spPr>
        <p:txBody>
          <a:bodyPr>
            <a:normAutofit/>
          </a:bodyPr>
          <a:lstStyle/>
          <a:p>
            <a:pPr algn="ctr"/>
            <a:br>
              <a:rPr lang="en-US" sz="2800" b="1" u="sng" dirty="0">
                <a:solidFill>
                  <a:srgbClr val="FFFFFF"/>
                </a:solidFill>
              </a:rPr>
            </a:br>
            <a:br>
              <a:rPr lang="en-US" sz="2800" b="1" dirty="0">
                <a:solidFill>
                  <a:srgbClr val="FFFFFF"/>
                </a:solidFill>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5C2E88D7-A38E-4A6F-BF04-91CE4F1A55AA}"/>
              </a:ext>
            </a:extLst>
          </p:cNvPr>
          <p:cNvSpPr>
            <a:spLocks noGrp="1"/>
          </p:cNvSpPr>
          <p:nvPr>
            <p:ph idx="1"/>
          </p:nvPr>
        </p:nvSpPr>
        <p:spPr>
          <a:xfrm>
            <a:off x="628650" y="2391568"/>
            <a:ext cx="7886700" cy="3785394"/>
          </a:xfrm>
        </p:spPr>
        <p:txBody>
          <a:bodyPr anchor="ctr">
            <a:normAutofit lnSpcReduction="10000"/>
          </a:bodyPr>
          <a:lstStyle/>
          <a:p>
            <a:pPr marL="0" indent="0">
              <a:buNone/>
            </a:pPr>
            <a:r>
              <a:rPr lang="en-US" sz="1800" b="1" dirty="0">
                <a:latin typeface="Calibri" panose="020F0502020204030204" pitchFamily="34" charset="0"/>
                <a:cs typeface="Calibri" panose="020F0502020204030204" pitchFamily="34" charset="0"/>
              </a:rPr>
              <a:t>§ </a:t>
            </a:r>
            <a:r>
              <a:rPr lang="en-US" sz="1800" b="1" u="sng" dirty="0">
                <a:latin typeface="Calibri" panose="020F0502020204030204" pitchFamily="34" charset="0"/>
                <a:cs typeface="Calibri" panose="020F0502020204030204" pitchFamily="34" charset="0"/>
              </a:rPr>
              <a:t>16-13-140</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Established for county and city school systems; form of annual budget required; public hearings required</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a ) There shall be a budget system for the public schools of each county and city for the purpose of promoting economy and efficiency in the finances of the public schools.</a:t>
            </a:r>
          </a:p>
          <a:p>
            <a:pPr marL="0" indent="0">
              <a:buNone/>
            </a:pPr>
            <a:r>
              <a:rPr lang="en-US" sz="1800" dirty="0">
                <a:latin typeface="Calibri" panose="020F0502020204030204" pitchFamily="34" charset="0"/>
                <a:cs typeface="Calibri" panose="020F0502020204030204" pitchFamily="34" charset="0"/>
              </a:rPr>
              <a:t>(b) The State Department of Education shall prepare proposed annual budget forms for each local board of education.</a:t>
            </a:r>
          </a:p>
          <a:p>
            <a:pPr marL="0" indent="0">
              <a:buNone/>
            </a:pPr>
            <a:r>
              <a:rPr lang="en-US" sz="1800" dirty="0">
                <a:latin typeface="Calibri" panose="020F0502020204030204" pitchFamily="34" charset="0"/>
                <a:cs typeface="Calibri" panose="020F0502020204030204" pitchFamily="34" charset="0"/>
              </a:rPr>
              <a:t>( c ) Each board shall – </a:t>
            </a:r>
          </a:p>
          <a:p>
            <a:pPr lvl="1"/>
            <a:r>
              <a:rPr lang="en-US" dirty="0">
                <a:latin typeface="Calibri" panose="020F0502020204030204" pitchFamily="34" charset="0"/>
                <a:cs typeface="Calibri" panose="020F0502020204030204" pitchFamily="34" charset="0"/>
              </a:rPr>
              <a:t>Hold at least two open public hearings.</a:t>
            </a:r>
          </a:p>
          <a:p>
            <a:pPr lvl="1"/>
            <a:r>
              <a:rPr lang="en-US" dirty="0">
                <a:latin typeface="Calibri" panose="020F0502020204030204" pitchFamily="34" charset="0"/>
                <a:cs typeface="Calibri" panose="020F0502020204030204" pitchFamily="34" charset="0"/>
              </a:rPr>
              <a:t>Hearing held during a </a:t>
            </a:r>
            <a:r>
              <a:rPr lang="en-US" u="sng" dirty="0">
                <a:latin typeface="Calibri" panose="020F0502020204030204" pitchFamily="34" charset="0"/>
                <a:cs typeface="Calibri" panose="020F0502020204030204" pitchFamily="34" charset="0"/>
              </a:rPr>
              <a:t>scheduled board meeting.</a:t>
            </a:r>
          </a:p>
          <a:p>
            <a:pPr lvl="1"/>
            <a:r>
              <a:rPr lang="en-US" dirty="0">
                <a:latin typeface="Calibri" panose="020F0502020204030204" pitchFamily="34" charset="0"/>
                <a:cs typeface="Calibri" panose="020F0502020204030204" pitchFamily="34" charset="0"/>
              </a:rPr>
              <a:t>At a time and place convenient for the public.</a:t>
            </a:r>
          </a:p>
          <a:p>
            <a:pPr lvl="1"/>
            <a:r>
              <a:rPr lang="en-US" dirty="0">
                <a:latin typeface="Calibri" panose="020F0502020204030204" pitchFamily="34" charset="0"/>
                <a:cs typeface="Calibri" panose="020F0502020204030204" pitchFamily="34" charset="0"/>
              </a:rPr>
              <a:t>The board shall publicize the date and time of each hearing in the local media.</a:t>
            </a:r>
          </a:p>
          <a:p>
            <a:endParaRPr lang="en-US" sz="1600" dirty="0"/>
          </a:p>
        </p:txBody>
      </p:sp>
      <p:sp>
        <p:nvSpPr>
          <p:cNvPr id="4" name="Slide Number Placeholder 3">
            <a:extLst>
              <a:ext uri="{FF2B5EF4-FFF2-40B4-BE49-F238E27FC236}">
                <a16:creationId xmlns:a16="http://schemas.microsoft.com/office/drawing/2014/main" id="{7DA05442-7D51-4839-8084-9F47A7D3FB1B}"/>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75</a:t>
            </a:fld>
            <a:endParaRPr lang="en-US"/>
          </a:p>
        </p:txBody>
      </p:sp>
      <p:sp>
        <p:nvSpPr>
          <p:cNvPr id="6" name="Rectangle 5">
            <a:extLst>
              <a:ext uri="{FF2B5EF4-FFF2-40B4-BE49-F238E27FC236}">
                <a16:creationId xmlns:a16="http://schemas.microsoft.com/office/drawing/2014/main" id="{6A480A91-578C-44A9-8098-7B978FA74028}"/>
              </a:ext>
            </a:extLst>
          </p:cNvPr>
          <p:cNvSpPr/>
          <p:nvPr/>
        </p:nvSpPr>
        <p:spPr>
          <a:xfrm>
            <a:off x="495300" y="897006"/>
            <a:ext cx="8153400" cy="707886"/>
          </a:xfrm>
          <a:prstGeom prst="rect">
            <a:avLst/>
          </a:prstGeom>
        </p:spPr>
        <p:txBody>
          <a:bodyPr wrap="square">
            <a:spAutoFit/>
          </a:bodyPr>
          <a:lstStyle/>
          <a:p>
            <a:pPr algn="ctr">
              <a:spcAft>
                <a:spcPts val="600"/>
              </a:spcAft>
            </a:pPr>
            <a:r>
              <a:rPr lang="en-US" sz="4000" dirty="0">
                <a:solidFill>
                  <a:schemeClr val="bg1"/>
                </a:solidFill>
                <a:latin typeface="+mj-lt"/>
                <a:cs typeface="Calibri" panose="020F0502020204030204" pitchFamily="34" charset="0"/>
              </a:rPr>
              <a:t>Annual Budget </a:t>
            </a:r>
          </a:p>
        </p:txBody>
      </p:sp>
    </p:spTree>
    <p:extLst>
      <p:ext uri="{BB962C8B-B14F-4D97-AF65-F5344CB8AC3E}">
        <p14:creationId xmlns:p14="http://schemas.microsoft.com/office/powerpoint/2010/main" val="2811806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55CF6-C942-4322-B884-7C8588A9B15D}"/>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Public Budget Hearings</a:t>
            </a:r>
          </a:p>
        </p:txBody>
      </p:sp>
      <p:sp>
        <p:nvSpPr>
          <p:cNvPr id="3" name="Content Placeholder 2">
            <a:extLst>
              <a:ext uri="{FF2B5EF4-FFF2-40B4-BE49-F238E27FC236}">
                <a16:creationId xmlns:a16="http://schemas.microsoft.com/office/drawing/2014/main" id="{EF234942-19F9-4F89-A8D4-7DCC2290A3F5}"/>
              </a:ext>
            </a:extLst>
          </p:cNvPr>
          <p:cNvSpPr>
            <a:spLocks noGrp="1"/>
          </p:cNvSpPr>
          <p:nvPr>
            <p:ph idx="1"/>
          </p:nvPr>
        </p:nvSpPr>
        <p:spPr>
          <a:xfrm>
            <a:off x="628650" y="2438400"/>
            <a:ext cx="7886700" cy="3738562"/>
          </a:xfrm>
        </p:spPr>
        <p:txBody>
          <a:bodyPr>
            <a:normAutofit lnSpcReduction="10000"/>
          </a:bodyPr>
          <a:lstStyle/>
          <a:p>
            <a:r>
              <a:rPr lang="en-US" sz="2200" dirty="0">
                <a:latin typeface="Calibri" panose="020F0502020204030204" pitchFamily="34" charset="0"/>
                <a:cs typeface="Calibri" panose="020F0502020204030204" pitchFamily="34" charset="0"/>
              </a:rPr>
              <a:t>In addition, </a:t>
            </a:r>
            <a:r>
              <a:rPr lang="en-US" sz="2200" b="1" u="sng" dirty="0">
                <a:latin typeface="Calibri" panose="020F0502020204030204" pitchFamily="34" charset="0"/>
                <a:cs typeface="Calibri" panose="020F0502020204030204" pitchFamily="34" charset="0"/>
              </a:rPr>
              <a:t>notice </a:t>
            </a:r>
            <a:r>
              <a:rPr lang="en-US" sz="2200" dirty="0">
                <a:latin typeface="Calibri" panose="020F0502020204030204" pitchFamily="34" charset="0"/>
                <a:cs typeface="Calibri" panose="020F0502020204030204" pitchFamily="34" charset="0"/>
              </a:rPr>
              <a:t>of each hearing shall be posted in a conspicuous place at the offices of the local board of education, the county courthouse, the main municipal building, and at each affected school.</a:t>
            </a:r>
          </a:p>
          <a:p>
            <a:r>
              <a:rPr lang="en-US" sz="2200" dirty="0">
                <a:latin typeface="Calibri" panose="020F0502020204030204" pitchFamily="34" charset="0"/>
                <a:cs typeface="Calibri" panose="020F0502020204030204" pitchFamily="34" charset="0"/>
              </a:rPr>
              <a:t>Recommend the proposed budget be available 24 to 48 hours prior to meeting.</a:t>
            </a:r>
          </a:p>
          <a:p>
            <a:r>
              <a:rPr lang="en-US" sz="2200" dirty="0">
                <a:latin typeface="Calibri" panose="020F0502020204030204" pitchFamily="34" charset="0"/>
                <a:cs typeface="Calibri" panose="020F0502020204030204" pitchFamily="34" charset="0"/>
              </a:rPr>
              <a:t>Each board shall seek input from the public concerning the budget and allocation of resources.</a:t>
            </a:r>
          </a:p>
          <a:p>
            <a:r>
              <a:rPr lang="en-US" sz="2200" dirty="0">
                <a:latin typeface="Calibri" panose="020F0502020204030204" pitchFamily="34" charset="0"/>
                <a:cs typeface="Calibri" panose="020F0502020204030204" pitchFamily="34" charset="0"/>
              </a:rPr>
              <a:t>After at least two public hearings, the board will develop a final budget and have copies available to the public.</a:t>
            </a:r>
          </a:p>
          <a:p>
            <a:pPr marL="0" indent="0">
              <a:buNone/>
            </a:pPr>
            <a:r>
              <a:rPr lang="en-US" sz="2200" dirty="0">
                <a:latin typeface="Calibri" panose="020F0502020204030204" pitchFamily="34" charset="0"/>
                <a:cs typeface="Calibri" panose="020F0502020204030204" pitchFamily="34" charset="0"/>
              </a:rPr>
              <a:t> </a:t>
            </a:r>
            <a:endParaRPr lang="en-US" sz="2200" dirty="0">
              <a:latin typeface="Friz Quadrata" pitchFamily="18" charset="0"/>
            </a:endParaRPr>
          </a:p>
          <a:p>
            <a:endParaRPr lang="en-US" dirty="0">
              <a:latin typeface="Friz Quadrata"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F60559B2-EC37-449D-96F9-C49A33A3D938}"/>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76</a:t>
            </a:fld>
            <a:endParaRPr lang="en-US"/>
          </a:p>
        </p:txBody>
      </p:sp>
    </p:spTree>
    <p:extLst>
      <p:ext uri="{BB962C8B-B14F-4D97-AF65-F5344CB8AC3E}">
        <p14:creationId xmlns:p14="http://schemas.microsoft.com/office/powerpoint/2010/main" val="42467235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95017-0CEC-4996-9757-0D2DBB3926E7}"/>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Public Budget Hearings</a:t>
            </a:r>
          </a:p>
        </p:txBody>
      </p:sp>
      <p:sp>
        <p:nvSpPr>
          <p:cNvPr id="3" name="Content Placeholder 2">
            <a:extLst>
              <a:ext uri="{FF2B5EF4-FFF2-40B4-BE49-F238E27FC236}">
                <a16:creationId xmlns:a16="http://schemas.microsoft.com/office/drawing/2014/main" id="{59729BA7-42E3-411C-9EDD-6E400DC1D5E7}"/>
              </a:ext>
            </a:extLst>
          </p:cNvPr>
          <p:cNvSpPr>
            <a:spLocks noGrp="1"/>
          </p:cNvSpPr>
          <p:nvPr>
            <p:ph idx="1"/>
          </p:nvPr>
        </p:nvSpPr>
        <p:spPr>
          <a:xfrm>
            <a:off x="628650" y="2438400"/>
            <a:ext cx="7886700" cy="3738562"/>
          </a:xfrm>
        </p:spPr>
        <p:txBody>
          <a:bodyPr>
            <a:normAutofit fontScale="92500" lnSpcReduction="10000"/>
          </a:bodyPr>
          <a:lstStyle/>
          <a:p>
            <a:r>
              <a:rPr lang="en-US" sz="1900" dirty="0">
                <a:latin typeface="Calibri" panose="020F0502020204030204" pitchFamily="34" charset="0"/>
                <a:cs typeface="Calibri" panose="020F0502020204030204" pitchFamily="34" charset="0"/>
              </a:rPr>
              <a:t>The proposed budget shall reflect the total amount of resources available to the board from all funding and revenue sources. </a:t>
            </a:r>
          </a:p>
          <a:p>
            <a:r>
              <a:rPr lang="en-US" sz="1900" dirty="0">
                <a:latin typeface="Calibri" panose="020F0502020204030204" pitchFamily="34" charset="0"/>
                <a:cs typeface="Calibri" panose="020F0502020204030204" pitchFamily="34" charset="0"/>
              </a:rPr>
              <a:t>The projected enrollment and the total proposed expenditure by each board and for each school shall be available at the public hearings.</a:t>
            </a:r>
          </a:p>
          <a:p>
            <a:r>
              <a:rPr lang="en-US" sz="1900" dirty="0">
                <a:latin typeface="Calibri" panose="020F0502020204030204" pitchFamily="34" charset="0"/>
                <a:cs typeface="Calibri" panose="020F0502020204030204" pitchFamily="34" charset="0"/>
              </a:rPr>
              <a:t>The proposed budget shall clearly delineate the number of teachers, librarians, counselors, administrators and other support personnel projected to be employed at each school. </a:t>
            </a:r>
          </a:p>
          <a:p>
            <a:r>
              <a:rPr lang="en-US" sz="1900" dirty="0">
                <a:latin typeface="Calibri" panose="020F0502020204030204" pitchFamily="34" charset="0"/>
                <a:cs typeface="Calibri" panose="020F0502020204030204" pitchFamily="34" charset="0"/>
              </a:rPr>
              <a:t>The proposed budget shall clearly list the operating costs by category or function at each school. </a:t>
            </a:r>
          </a:p>
          <a:p>
            <a:r>
              <a:rPr lang="en-US" sz="1900" dirty="0">
                <a:latin typeface="Calibri" panose="020F0502020204030204" pitchFamily="34" charset="0"/>
                <a:cs typeface="Calibri" panose="020F0502020204030204" pitchFamily="34" charset="0"/>
              </a:rPr>
              <a:t>The proposed budget shall delineate by school those operating resources earned, including, but not necessarily limited to, those items contained in the Instructional Support Program of the Foundation Program, designating the amount of funds earned at each school per item based on average daily membership. </a:t>
            </a:r>
          </a:p>
          <a:p>
            <a:endParaRPr lang="en-US" sz="1900" dirty="0"/>
          </a:p>
          <a:p>
            <a:pPr>
              <a:buFont typeface="Wingdings" panose="05000000000000000000" pitchFamily="2" charset="2"/>
              <a:buChar char="ü"/>
            </a:pPr>
            <a:endParaRPr lang="en-US" sz="1600" dirty="0"/>
          </a:p>
        </p:txBody>
      </p:sp>
      <p:sp>
        <p:nvSpPr>
          <p:cNvPr id="4" name="Slide Number Placeholder 3">
            <a:extLst>
              <a:ext uri="{FF2B5EF4-FFF2-40B4-BE49-F238E27FC236}">
                <a16:creationId xmlns:a16="http://schemas.microsoft.com/office/drawing/2014/main" id="{F2AD51EA-62D1-4A93-B652-314AF61E41F7}"/>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77</a:t>
            </a:fld>
            <a:endParaRPr lang="en-US"/>
          </a:p>
        </p:txBody>
      </p:sp>
    </p:spTree>
    <p:extLst>
      <p:ext uri="{BB962C8B-B14F-4D97-AF65-F5344CB8AC3E}">
        <p14:creationId xmlns:p14="http://schemas.microsoft.com/office/powerpoint/2010/main" val="3614771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A2CAF-292A-7E5A-09AB-0D40B06A8300}"/>
              </a:ext>
            </a:extLst>
          </p:cNvPr>
          <p:cNvPicPr>
            <a:picLocks noChangeAspect="1"/>
          </p:cNvPicPr>
          <p:nvPr/>
        </p:nvPicPr>
        <p:blipFill rotWithShape="1">
          <a:blip r:embed="rId2"/>
          <a:srcRect l="27500" t="18889" r="34167" b="3761"/>
          <a:stretch/>
        </p:blipFill>
        <p:spPr>
          <a:xfrm>
            <a:off x="1638300" y="99211"/>
            <a:ext cx="5867400" cy="6659578"/>
          </a:xfrm>
          <a:prstGeom prst="rect">
            <a:avLst/>
          </a:prstGeom>
        </p:spPr>
      </p:pic>
    </p:spTree>
    <p:extLst>
      <p:ext uri="{BB962C8B-B14F-4D97-AF65-F5344CB8AC3E}">
        <p14:creationId xmlns:p14="http://schemas.microsoft.com/office/powerpoint/2010/main" val="745331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6C837-C437-43E2-9DC0-C946E3765184}"/>
              </a:ext>
            </a:extLst>
          </p:cNvPr>
          <p:cNvSpPr>
            <a:spLocks noGrp="1"/>
          </p:cNvSpPr>
          <p:nvPr>
            <p:ph type="title"/>
          </p:nvPr>
        </p:nvSpPr>
        <p:spPr>
          <a:xfrm>
            <a:off x="628650" y="365125"/>
            <a:ext cx="7886700" cy="1325563"/>
          </a:xfrm>
        </p:spPr>
        <p:txBody>
          <a:bodyPr>
            <a:normAutofit/>
          </a:bodyPr>
          <a:lstStyle/>
          <a:p>
            <a:r>
              <a:rPr lang="en-US" sz="2800" b="1" dirty="0">
                <a:solidFill>
                  <a:srgbClr val="FFFFFF"/>
                </a:solidFill>
                <a:cs typeface="Calibri" panose="020F0502020204030204" pitchFamily="34" charset="0"/>
              </a:rPr>
              <a:t>§</a:t>
            </a:r>
            <a:r>
              <a:rPr lang="en-US" sz="2800" b="1" u="sng" dirty="0">
                <a:solidFill>
                  <a:srgbClr val="FFFFFF"/>
                </a:solidFill>
                <a:cs typeface="Calibri" panose="020F0502020204030204" pitchFamily="34" charset="0"/>
              </a:rPr>
              <a:t> 16-13-140</a:t>
            </a:r>
            <a:br>
              <a:rPr lang="en-US" sz="2800" b="1" dirty="0">
                <a:solidFill>
                  <a:srgbClr val="FFFFFF"/>
                </a:solidFill>
                <a:cs typeface="Calibri" panose="020F0502020204030204" pitchFamily="34" charset="0"/>
              </a:rPr>
            </a:br>
            <a:r>
              <a:rPr lang="en-US" sz="2800" b="1" dirty="0">
                <a:solidFill>
                  <a:srgbClr val="FFFFFF"/>
                </a:solidFill>
                <a:cs typeface="Calibri" panose="020F0502020204030204" pitchFamily="34" charset="0"/>
              </a:rPr>
              <a:t>Established for county and city school systems; form of annual budget required; public hearings required</a:t>
            </a:r>
            <a:endParaRPr lang="en-US" sz="2800" dirty="0">
              <a:solidFill>
                <a:srgbClr val="FFFFFF"/>
              </a:solidFill>
              <a:cs typeface="Calibri" panose="020F0502020204030204" pitchFamily="34" charset="0"/>
            </a:endParaRPr>
          </a:p>
        </p:txBody>
      </p:sp>
      <p:sp>
        <p:nvSpPr>
          <p:cNvPr id="4" name="Content Placeholder 3">
            <a:extLst>
              <a:ext uri="{FF2B5EF4-FFF2-40B4-BE49-F238E27FC236}">
                <a16:creationId xmlns:a16="http://schemas.microsoft.com/office/drawing/2014/main" id="{477BA67A-3E70-4E1B-AD45-57CE32F570BA}"/>
              </a:ext>
            </a:extLst>
          </p:cNvPr>
          <p:cNvSpPr>
            <a:spLocks noGrp="1"/>
          </p:cNvSpPr>
          <p:nvPr>
            <p:ph idx="1"/>
          </p:nvPr>
        </p:nvSpPr>
        <p:spPr>
          <a:xfrm>
            <a:off x="628650" y="2438400"/>
            <a:ext cx="7886700" cy="3738562"/>
          </a:xfrm>
        </p:spPr>
        <p:txBody>
          <a:bodyPr>
            <a:normAutofit/>
          </a:bodyPr>
          <a:lstStyle/>
          <a:p>
            <a:pPr marL="0" indent="0">
              <a:buNone/>
            </a:pPr>
            <a:r>
              <a:rPr lang="en-US" sz="2000" dirty="0">
                <a:latin typeface="Calibri" panose="020F0502020204030204" pitchFamily="34" charset="0"/>
                <a:cs typeface="Calibri" panose="020F0502020204030204" pitchFamily="34" charset="0"/>
              </a:rPr>
              <a:t>(d) On or before October 1 of each year, each local board of education shall prepare and submit to the State Superintendent of Education the final annual budget adopted by the local board of education, which budget shall be prepared and submitted according to the classifications and items specified on forms provided therefor and in accordance with the regulations of the State Board of Education</a:t>
            </a:r>
            <a:r>
              <a:rPr lang="en-US" sz="2000" dirty="0"/>
              <a:t>.</a:t>
            </a: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(e ) No local board of education, or superintendent thereof, shall approve any budget for operation of the school for any fiscal year which shall show expenditures in excess of income estimated to be available by the various state and other officials, as required in Sections 16-13-141 and 16-13-142, plus any balances on hand, except under conditions set forth by the laws of the state governing the issuance of school warrant.</a:t>
            </a:r>
          </a:p>
          <a:p>
            <a:endParaRPr lang="en-US" sz="2000" dirty="0"/>
          </a:p>
        </p:txBody>
      </p:sp>
      <p:sp>
        <p:nvSpPr>
          <p:cNvPr id="3" name="Slide Number Placeholder 2">
            <a:extLst>
              <a:ext uri="{FF2B5EF4-FFF2-40B4-BE49-F238E27FC236}">
                <a16:creationId xmlns:a16="http://schemas.microsoft.com/office/drawing/2014/main" id="{7F29A8B6-6809-4CCA-91BA-930D76E50C1D}"/>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79</a:t>
            </a:fld>
            <a:endParaRPr lang="en-US"/>
          </a:p>
        </p:txBody>
      </p:sp>
    </p:spTree>
    <p:extLst>
      <p:ext uri="{BB962C8B-B14F-4D97-AF65-F5344CB8AC3E}">
        <p14:creationId xmlns:p14="http://schemas.microsoft.com/office/powerpoint/2010/main" val="397784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628650" y="365125"/>
            <a:ext cx="7886700" cy="1325563"/>
          </a:xfrm>
        </p:spPr>
        <p:txBody>
          <a:bodyPr>
            <a:normAutofit/>
          </a:bodyPr>
          <a:lstStyle/>
          <a:p>
            <a:pPr algn="ctr"/>
            <a:r>
              <a:rPr lang="en-US" sz="4000" dirty="0">
                <a:solidFill>
                  <a:srgbClr val="FFFFFF"/>
                </a:solidFill>
              </a:rPr>
              <a:t>Alabama Competitive Bid Law</a:t>
            </a:r>
            <a:br>
              <a:rPr lang="en-US" sz="4000" dirty="0">
                <a:solidFill>
                  <a:srgbClr val="FFFFFF"/>
                </a:solidFill>
              </a:rPr>
            </a:br>
            <a:endParaRPr lang="en-US" altLang="en-US" sz="4000" dirty="0">
              <a:solidFill>
                <a:srgbClr val="FFFFFF"/>
              </a:solidFill>
            </a:endParaRPr>
          </a:p>
        </p:txBody>
      </p:sp>
      <p:sp>
        <p:nvSpPr>
          <p:cNvPr id="6147" name="Rectangle 3"/>
          <p:cNvSpPr>
            <a:spLocks noGrp="1" noChangeArrowheads="1"/>
          </p:cNvSpPr>
          <p:nvPr>
            <p:ph idx="1"/>
          </p:nvPr>
        </p:nvSpPr>
        <p:spPr>
          <a:xfrm>
            <a:off x="628650" y="2438400"/>
            <a:ext cx="7886700" cy="3738562"/>
          </a:xfrm>
        </p:spPr>
        <p:txBody>
          <a:bodyPr>
            <a:normAutofit/>
          </a:bodyPr>
          <a:lstStyle/>
          <a:p>
            <a:pPr marL="475059" lvl="2" indent="0">
              <a:buClrTx/>
              <a:buNone/>
            </a:pPr>
            <a:r>
              <a:rPr lang="en-US" sz="2300" b="1" dirty="0">
                <a:latin typeface="Garamond" panose="02020404030301010803" pitchFamily="18" charset="0"/>
              </a:rPr>
              <a:t>§ </a:t>
            </a:r>
            <a:r>
              <a:rPr lang="en-US" sz="2200" b="1" dirty="0">
                <a:latin typeface="Calibri" panose="020F0502020204030204" pitchFamily="34" charset="0"/>
                <a:cs typeface="Calibri" panose="020F0502020204030204" pitchFamily="34" charset="0"/>
              </a:rPr>
              <a:t>16-13B-1, et seq. </a:t>
            </a:r>
            <a:r>
              <a:rPr lang="en-US" sz="2200" b="1" i="1" dirty="0">
                <a:latin typeface="Calibri" panose="020F0502020204030204" pitchFamily="34" charset="0"/>
                <a:cs typeface="Calibri" panose="020F0502020204030204" pitchFamily="34" charset="0"/>
              </a:rPr>
              <a:t>Ala. Code </a:t>
            </a:r>
            <a:r>
              <a:rPr lang="en-US" sz="2200" b="1" dirty="0">
                <a:latin typeface="Calibri" panose="020F0502020204030204" pitchFamily="34" charset="0"/>
                <a:cs typeface="Calibri" panose="020F0502020204030204" pitchFamily="34" charset="0"/>
              </a:rPr>
              <a:t>1975 </a:t>
            </a:r>
          </a:p>
          <a:p>
            <a:pPr lvl="2" indent="-382191">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Applies to County and City Boards of Education</a:t>
            </a:r>
          </a:p>
          <a:p>
            <a:pPr lvl="2" indent="-382191">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Applies to all expenditures of funds of whatever nature for labor, services, and work involving*</a:t>
            </a:r>
            <a:r>
              <a:rPr lang="en-US" sz="2200" dirty="0">
                <a:solidFill>
                  <a:srgbClr val="FF0000"/>
                </a:solidFill>
                <a:latin typeface="Calibri" panose="020F0502020204030204" pitchFamily="34" charset="0"/>
                <a:cs typeface="Calibri" panose="020F0502020204030204" pitchFamily="34" charset="0"/>
              </a:rPr>
              <a:t> </a:t>
            </a:r>
            <a:r>
              <a:rPr lang="en-US" sz="2200" u="sng" dirty="0">
                <a:solidFill>
                  <a:srgbClr val="FF0000"/>
                </a:solidFill>
                <a:latin typeface="Calibri" panose="020F0502020204030204" pitchFamily="34" charset="0"/>
                <a:cs typeface="Calibri" panose="020F0502020204030204" pitchFamily="34" charset="0"/>
              </a:rPr>
              <a:t>$15,000 </a:t>
            </a:r>
            <a:r>
              <a:rPr lang="en-US" sz="2200" u="sng" dirty="0">
                <a:latin typeface="Calibri" panose="020F0502020204030204" pitchFamily="34" charset="0"/>
                <a:cs typeface="Calibri" panose="020F0502020204030204" pitchFamily="34" charset="0"/>
              </a:rPr>
              <a:t>or more.</a:t>
            </a:r>
          </a:p>
          <a:p>
            <a:pPr lvl="2" indent="-382191">
              <a:buClrTx/>
              <a:buFont typeface="Wingdings" panose="05000000000000000000" pitchFamily="2" charset="2"/>
              <a:buChar char="§"/>
            </a:pPr>
            <a:r>
              <a:rPr lang="en-US" sz="2200" dirty="0">
                <a:latin typeface="Calibri" panose="020F0502020204030204" pitchFamily="34" charset="0"/>
                <a:cs typeface="Calibri" panose="020F0502020204030204" pitchFamily="34" charset="0"/>
              </a:rPr>
              <a:t>Applies to all expenditures of funds for the </a:t>
            </a:r>
            <a:r>
              <a:rPr lang="en-US" sz="2200" u="sng" dirty="0">
                <a:latin typeface="Calibri" panose="020F0502020204030204" pitchFamily="34" charset="0"/>
                <a:cs typeface="Calibri" panose="020F0502020204030204" pitchFamily="34" charset="0"/>
              </a:rPr>
              <a:t>purchase</a:t>
            </a:r>
            <a:r>
              <a:rPr lang="en-US" sz="2200" dirty="0">
                <a:latin typeface="Calibri" panose="020F0502020204030204" pitchFamily="34" charset="0"/>
                <a:cs typeface="Calibri" panose="020F0502020204030204" pitchFamily="34" charset="0"/>
              </a:rPr>
              <a:t> or </a:t>
            </a:r>
            <a:r>
              <a:rPr lang="en-US" sz="2200" u="sng" dirty="0">
                <a:latin typeface="Calibri" panose="020F0502020204030204" pitchFamily="34" charset="0"/>
                <a:cs typeface="Calibri" panose="020F0502020204030204" pitchFamily="34" charset="0"/>
              </a:rPr>
              <a:t>lease</a:t>
            </a:r>
            <a:r>
              <a:rPr lang="en-US" sz="2200" dirty="0">
                <a:latin typeface="Calibri" panose="020F0502020204030204" pitchFamily="34" charset="0"/>
                <a:cs typeface="Calibri" panose="020F0502020204030204" pitchFamily="34" charset="0"/>
              </a:rPr>
              <a:t> of materials, equipment, supplies, or other personal property involving *</a:t>
            </a:r>
            <a:r>
              <a:rPr lang="en-US" sz="2200" dirty="0">
                <a:solidFill>
                  <a:srgbClr val="FF0000"/>
                </a:solidFill>
                <a:latin typeface="Calibri" panose="020F0502020204030204" pitchFamily="34" charset="0"/>
                <a:cs typeface="Calibri" panose="020F0502020204030204" pitchFamily="34" charset="0"/>
              </a:rPr>
              <a:t> </a:t>
            </a:r>
            <a:r>
              <a:rPr lang="en-US" sz="2200" u="sng" dirty="0">
                <a:solidFill>
                  <a:srgbClr val="FF0000"/>
                </a:solidFill>
                <a:latin typeface="Calibri" panose="020F0502020204030204" pitchFamily="34" charset="0"/>
                <a:cs typeface="Calibri" panose="020F0502020204030204" pitchFamily="34" charset="0"/>
              </a:rPr>
              <a:t>$15,000 </a:t>
            </a:r>
            <a:r>
              <a:rPr lang="en-US" sz="2200" u="sng" dirty="0">
                <a:latin typeface="Calibri" panose="020F0502020204030204" pitchFamily="34" charset="0"/>
                <a:cs typeface="Calibri" panose="020F0502020204030204" pitchFamily="34" charset="0"/>
              </a:rPr>
              <a:t>or more.</a:t>
            </a:r>
          </a:p>
          <a:p>
            <a:pPr lvl="2" indent="-382191">
              <a:buClrTx/>
              <a:buFont typeface="Wingdings" panose="05000000000000000000" pitchFamily="2" charset="2"/>
              <a:buChar char="§"/>
            </a:pPr>
            <a:endParaRPr lang="en-US" sz="2300" u="sng" dirty="0">
              <a:latin typeface="Calibri" panose="020F0502020204030204" pitchFamily="34" charset="0"/>
              <a:cs typeface="Calibri" panose="020F0502020204030204" pitchFamily="34" charset="0"/>
            </a:endParaRPr>
          </a:p>
          <a:p>
            <a:pPr lvl="2" indent="-382191">
              <a:buClrTx/>
              <a:buFont typeface="Wingdings" panose="05000000000000000000" pitchFamily="2" charset="2"/>
              <a:buChar char="§"/>
            </a:pPr>
            <a:endParaRPr lang="en-US" sz="2300" u="sng" dirty="0">
              <a:latin typeface="Calibri" panose="020F0502020204030204" pitchFamily="34" charset="0"/>
              <a:cs typeface="Calibri" panose="020F0502020204030204" pitchFamily="34" charset="0"/>
            </a:endParaRPr>
          </a:p>
          <a:p>
            <a:pPr marL="475059" lvl="2" indent="0">
              <a:buNone/>
            </a:pPr>
            <a:r>
              <a:rPr lang="en-US" sz="1700" dirty="0"/>
              <a:t>*Act 2023-203 in the 2023 Legislative Session increased the bid threshold for the competitive bid law to $40,000 effective August 1, 2023. </a:t>
            </a:r>
            <a:endParaRPr lang="en-US" sz="1700" u="sng" dirty="0">
              <a:latin typeface="Calibri" panose="020F0502020204030204" pitchFamily="34" charset="0"/>
              <a:cs typeface="Calibri" panose="020F0502020204030204" pitchFamily="34" charset="0"/>
            </a:endParaRPr>
          </a:p>
          <a:p>
            <a:pPr marL="0" indent="0" eaLnBrk="1" hangingPunct="1">
              <a:buFontTx/>
              <a:buNone/>
              <a:defRPr/>
            </a:pPr>
            <a:endParaRPr lang="en-US" altLang="en-US" sz="2300" dirty="0"/>
          </a:p>
        </p:txBody>
      </p:sp>
      <p:sp>
        <p:nvSpPr>
          <p:cNvPr id="2" name="Slide Number Placeholder 1">
            <a:extLst>
              <a:ext uri="{FF2B5EF4-FFF2-40B4-BE49-F238E27FC236}">
                <a16:creationId xmlns:a16="http://schemas.microsoft.com/office/drawing/2014/main" id="{D7F18AFA-33BF-4800-B169-BC3408C177FB}"/>
              </a:ext>
            </a:extLst>
          </p:cNvPr>
          <p:cNvSpPr>
            <a:spLocks noGrp="1"/>
          </p:cNvSpPr>
          <p:nvPr>
            <p:ph type="sldNum" sz="quarter" idx="12"/>
          </p:nvPr>
        </p:nvSpPr>
        <p:spPr>
          <a:xfrm>
            <a:off x="6457950" y="6356350"/>
            <a:ext cx="2057400" cy="365125"/>
          </a:xfrm>
        </p:spPr>
        <p:txBody>
          <a:bodyPr>
            <a:normAutofit/>
          </a:bodyPr>
          <a:lstStyle/>
          <a:p>
            <a:pPr>
              <a:spcAft>
                <a:spcPts val="600"/>
              </a:spcAft>
            </a:pPr>
            <a:fld id="{233E1325-5FE1-4A49-845F-69EDCECA040D}" type="slidenum">
              <a:rPr lang="en-US"/>
              <a:pPr>
                <a:spcAft>
                  <a:spcPts val="600"/>
                </a:spcAft>
              </a:pPr>
              <a:t>8</a:t>
            </a:fld>
            <a:endParaRPr lang="en-US"/>
          </a:p>
        </p:txBody>
      </p:sp>
    </p:spTree>
    <p:extLst>
      <p:ext uri="{BB962C8B-B14F-4D97-AF65-F5344CB8AC3E}">
        <p14:creationId xmlns:p14="http://schemas.microsoft.com/office/powerpoint/2010/main" val="671840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8F83-D22B-4D6F-AF03-019D292CB6E5}"/>
              </a:ext>
            </a:extLst>
          </p:cNvPr>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Budget Amendments </a:t>
            </a:r>
          </a:p>
        </p:txBody>
      </p:sp>
      <p:sp>
        <p:nvSpPr>
          <p:cNvPr id="4" name="Content Placeholder 3">
            <a:extLst>
              <a:ext uri="{FF2B5EF4-FFF2-40B4-BE49-F238E27FC236}">
                <a16:creationId xmlns:a16="http://schemas.microsoft.com/office/drawing/2014/main" id="{88E47735-32D0-4C33-991A-7203A0C91717}"/>
              </a:ext>
            </a:extLst>
          </p:cNvPr>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A Budget Amendment is used to revise the working budget of a school district’s accounts to reflect changes that occur throughout the fiscal year.</a:t>
            </a:r>
          </a:p>
          <a:p>
            <a:r>
              <a:rPr lang="en-US" sz="2200" dirty="0">
                <a:latin typeface="Calibri" panose="020F0502020204030204" pitchFamily="34" charset="0"/>
                <a:cs typeface="Calibri" panose="020F0502020204030204" pitchFamily="34" charset="0"/>
              </a:rPr>
              <a:t>Amendment of the original budget may be necessary to:</a:t>
            </a:r>
          </a:p>
          <a:p>
            <a:pPr lvl="1"/>
            <a:r>
              <a:rPr lang="en-US" sz="2200" dirty="0">
                <a:latin typeface="Calibri" panose="020F0502020204030204" pitchFamily="34" charset="0"/>
                <a:cs typeface="Calibri" panose="020F0502020204030204" pitchFamily="34" charset="0"/>
              </a:rPr>
              <a:t>Budget carryover funds for federal programs or new grants/programs.</a:t>
            </a:r>
          </a:p>
          <a:p>
            <a:pPr lvl="1"/>
            <a:r>
              <a:rPr lang="en-US" sz="2200" dirty="0">
                <a:latin typeface="Calibri" panose="020F0502020204030204" pitchFamily="34" charset="0"/>
                <a:cs typeface="Calibri" panose="020F0502020204030204" pitchFamily="34" charset="0"/>
              </a:rPr>
              <a:t>Significant changes to estimates for revenues, expenditures or fund balance.</a:t>
            </a:r>
          </a:p>
          <a:p>
            <a:r>
              <a:rPr lang="en-US" sz="2200" dirty="0">
                <a:latin typeface="Calibri" panose="020F0502020204030204" pitchFamily="34" charset="0"/>
                <a:cs typeface="Calibri" panose="020F0502020204030204" pitchFamily="34" charset="0"/>
              </a:rPr>
              <a:t>Requires board approval </a:t>
            </a:r>
          </a:p>
          <a:p>
            <a:r>
              <a:rPr lang="en-US" sz="2200" dirty="0">
                <a:latin typeface="Calibri" panose="020F0502020204030204" pitchFamily="34" charset="0"/>
                <a:cs typeface="Calibri" panose="020F0502020204030204" pitchFamily="34" charset="0"/>
              </a:rPr>
              <a:t>Final amendments due by June 15 to ALSDE</a:t>
            </a:r>
          </a:p>
        </p:txBody>
      </p:sp>
      <p:sp>
        <p:nvSpPr>
          <p:cNvPr id="3" name="Slide Number Placeholder 2">
            <a:extLst>
              <a:ext uri="{FF2B5EF4-FFF2-40B4-BE49-F238E27FC236}">
                <a16:creationId xmlns:a16="http://schemas.microsoft.com/office/drawing/2014/main" id="{1E51526C-009E-4159-B540-2F9F07270D4D}"/>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80</a:t>
            </a:fld>
            <a:endParaRPr lang="en-US"/>
          </a:p>
        </p:txBody>
      </p:sp>
    </p:spTree>
    <p:extLst>
      <p:ext uri="{BB962C8B-B14F-4D97-AF65-F5344CB8AC3E}">
        <p14:creationId xmlns:p14="http://schemas.microsoft.com/office/powerpoint/2010/main" val="2954031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F032F-5563-452E-8DCA-C6027513F07E}"/>
              </a:ext>
            </a:extLst>
          </p:cNvPr>
          <p:cNvPicPr>
            <a:picLocks noChangeAspect="1"/>
          </p:cNvPicPr>
          <p:nvPr/>
        </p:nvPicPr>
        <p:blipFill rotWithShape="1">
          <a:blip r:embed="rId2"/>
          <a:srcRect l="4484" t="21449" r="43098" b="20580"/>
          <a:stretch/>
        </p:blipFill>
        <p:spPr>
          <a:xfrm>
            <a:off x="202123" y="304800"/>
            <a:ext cx="8941877" cy="5562600"/>
          </a:xfrm>
          <a:prstGeom prst="rect">
            <a:avLst/>
          </a:prstGeom>
        </p:spPr>
      </p:pic>
    </p:spTree>
    <p:extLst>
      <p:ext uri="{BB962C8B-B14F-4D97-AF65-F5344CB8AC3E}">
        <p14:creationId xmlns:p14="http://schemas.microsoft.com/office/powerpoint/2010/main" val="11359646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Fund Types</a:t>
            </a:r>
          </a:p>
        </p:txBody>
      </p:sp>
      <p:sp>
        <p:nvSpPr>
          <p:cNvPr id="3" name="Content Placeholder 2"/>
          <p:cNvSpPr>
            <a:spLocks noGrp="1"/>
          </p:cNvSpPr>
          <p:nvPr>
            <p:ph idx="1"/>
          </p:nvPr>
        </p:nvSpPr>
        <p:spPr>
          <a:xfrm>
            <a:off x="628650" y="2391568"/>
            <a:ext cx="7886700" cy="3785394"/>
          </a:xfrm>
        </p:spPr>
        <p:txBody>
          <a:bodyPr anchor="ctr">
            <a:normAutofit/>
          </a:bodyPr>
          <a:lstStyle/>
          <a:p>
            <a:pPr marL="0" indent="0">
              <a:buNone/>
            </a:pPr>
            <a:r>
              <a:rPr lang="en-US" sz="2200" dirty="0">
                <a:latin typeface="Calibri" panose="020F0502020204030204" pitchFamily="34" charset="0"/>
                <a:cs typeface="Calibri" panose="020F0502020204030204" pitchFamily="34" charset="0"/>
              </a:rPr>
              <a:t>Governmental</a:t>
            </a:r>
          </a:p>
          <a:p>
            <a:r>
              <a:rPr lang="en-US" sz="2200" dirty="0">
                <a:latin typeface="Calibri" panose="020F0502020204030204" pitchFamily="34" charset="0"/>
                <a:cs typeface="Calibri" panose="020F0502020204030204" pitchFamily="34" charset="0"/>
              </a:rPr>
              <a:t>General Fund – Accounts for most </a:t>
            </a:r>
            <a:r>
              <a:rPr lang="en-US" sz="2200" u="sng" dirty="0">
                <a:latin typeface="Calibri" panose="020F0502020204030204" pitchFamily="34" charset="0"/>
                <a:cs typeface="Calibri" panose="020F0502020204030204" pitchFamily="34" charset="0"/>
              </a:rPr>
              <a:t>state and local funds </a:t>
            </a:r>
            <a:r>
              <a:rPr lang="en-US" sz="2200" dirty="0">
                <a:latin typeface="Calibri" panose="020F0502020204030204" pitchFamily="34" charset="0"/>
                <a:cs typeface="Calibri" panose="020F0502020204030204" pitchFamily="34" charset="0"/>
              </a:rPr>
              <a:t>of the district. Main operating fund that accounts for all financial resources of the school system except those required to be accounted for in another fund type. </a:t>
            </a:r>
          </a:p>
          <a:p>
            <a:pPr marL="0" indent="0">
              <a:buNone/>
            </a:pP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Special Revenue Funds - Comprised of </a:t>
            </a:r>
            <a:r>
              <a:rPr lang="en-US" sz="2200" u="sng" dirty="0">
                <a:latin typeface="Calibri" panose="020F0502020204030204" pitchFamily="34" charset="0"/>
                <a:cs typeface="Calibri" panose="020F0502020204030204" pitchFamily="34" charset="0"/>
              </a:rPr>
              <a:t>federal</a:t>
            </a:r>
            <a:r>
              <a:rPr lang="en-US" sz="2200" dirty="0">
                <a:latin typeface="Calibri" panose="020F0502020204030204" pitchFamily="34" charset="0"/>
                <a:cs typeface="Calibri" panose="020F0502020204030204" pitchFamily="34" charset="0"/>
              </a:rPr>
              <a:t> funds that have specific guidelines and limitations on the expenditure of these funds. Local school </a:t>
            </a:r>
            <a:r>
              <a:rPr lang="en-US" sz="2200" u="sng" dirty="0">
                <a:latin typeface="Calibri" panose="020F0502020204030204" pitchFamily="34" charset="0"/>
                <a:cs typeface="Calibri" panose="020F0502020204030204" pitchFamily="34" charset="0"/>
              </a:rPr>
              <a:t>public</a:t>
            </a:r>
            <a:r>
              <a:rPr lang="en-US" sz="2200" dirty="0">
                <a:latin typeface="Calibri" panose="020F0502020204030204" pitchFamily="34" charset="0"/>
                <a:cs typeface="Calibri" panose="020F0502020204030204" pitchFamily="34" charset="0"/>
              </a:rPr>
              <a:t> funds are also included in this group.</a:t>
            </a:r>
          </a:p>
        </p:txBody>
      </p:sp>
      <p:sp>
        <p:nvSpPr>
          <p:cNvPr id="4" name="Slide Number Placeholder 3">
            <a:extLst>
              <a:ext uri="{FF2B5EF4-FFF2-40B4-BE49-F238E27FC236}">
                <a16:creationId xmlns:a16="http://schemas.microsoft.com/office/drawing/2014/main" id="{109CE6B4-6BB5-47F8-B4C6-1CB919003097}"/>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82</a:t>
            </a:fld>
            <a:endParaRPr lang="en-US"/>
          </a:p>
        </p:txBody>
      </p:sp>
    </p:spTree>
    <p:extLst>
      <p:ext uri="{BB962C8B-B14F-4D97-AF65-F5344CB8AC3E}">
        <p14:creationId xmlns:p14="http://schemas.microsoft.com/office/powerpoint/2010/main" val="11756314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Fund Types</a:t>
            </a:r>
          </a:p>
        </p:txBody>
      </p:sp>
      <p:sp>
        <p:nvSpPr>
          <p:cNvPr id="3" name="Content Placeholder 2"/>
          <p:cNvSpPr>
            <a:spLocks noGrp="1"/>
          </p:cNvSpPr>
          <p:nvPr>
            <p:ph idx="1"/>
          </p:nvPr>
        </p:nvSpPr>
        <p:spPr>
          <a:xfrm>
            <a:off x="628650" y="2391568"/>
            <a:ext cx="7886700" cy="3785394"/>
          </a:xfrm>
        </p:spPr>
        <p:txBody>
          <a:bodyPr anchor="ctr">
            <a:normAutofit/>
          </a:bodyPr>
          <a:lstStyle/>
          <a:p>
            <a:r>
              <a:rPr lang="en-US" sz="2200" dirty="0">
                <a:latin typeface="Calibri" panose="020F0502020204030204" pitchFamily="34" charset="0"/>
                <a:cs typeface="Calibri" panose="020F0502020204030204" pitchFamily="34" charset="0"/>
              </a:rPr>
              <a:t>Debt Service Fund- This fund reflects the annual debt payment (principal and interest) of the Board of Education on its outstanding debt.</a:t>
            </a:r>
          </a:p>
          <a:p>
            <a:r>
              <a:rPr lang="en-US" sz="2200" dirty="0">
                <a:latin typeface="Calibri" panose="020F0502020204030204" pitchFamily="34" charset="0"/>
                <a:cs typeface="Calibri" panose="020F0502020204030204" pitchFamily="34" charset="0"/>
              </a:rPr>
              <a:t>Capital Projects Fund - Accounts for the financial resources used to acquire or construct major capital facilities.</a:t>
            </a:r>
          </a:p>
          <a:p>
            <a:pPr marL="0" indent="0">
              <a:buNone/>
            </a:pPr>
            <a:endParaRPr lang="en-US" sz="22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Fiduciary Fund Type/Expendable Trust</a:t>
            </a:r>
          </a:p>
          <a:p>
            <a:r>
              <a:rPr lang="en-US" sz="2200" dirty="0">
                <a:latin typeface="Calibri" panose="020F0502020204030204" pitchFamily="34" charset="0"/>
                <a:cs typeface="Calibri" panose="020F0502020204030204" pitchFamily="34" charset="0"/>
              </a:rPr>
              <a:t>Accounts for assets held by the school system in a trustee capacity for individuals, private organizations, other governmental units and/or other fund types (Non-Public).</a:t>
            </a:r>
          </a:p>
          <a:p>
            <a:endParaRPr lang="en-US" dirty="0"/>
          </a:p>
        </p:txBody>
      </p:sp>
      <p:sp>
        <p:nvSpPr>
          <p:cNvPr id="4" name="Slide Number Placeholder 3">
            <a:extLst>
              <a:ext uri="{FF2B5EF4-FFF2-40B4-BE49-F238E27FC236}">
                <a16:creationId xmlns:a16="http://schemas.microsoft.com/office/drawing/2014/main" id="{7353B017-F8C7-44FB-A233-434CA15127A9}"/>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83</a:t>
            </a:fld>
            <a:endParaRPr lang="en-US"/>
          </a:p>
        </p:txBody>
      </p:sp>
    </p:spTree>
    <p:extLst>
      <p:ext uri="{BB962C8B-B14F-4D97-AF65-F5344CB8AC3E}">
        <p14:creationId xmlns:p14="http://schemas.microsoft.com/office/powerpoint/2010/main" val="24886085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0" name="Rectangle 819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p:cNvSpPr>
            <a:spLocks noGrp="1"/>
          </p:cNvSpPr>
          <p:nvPr>
            <p:ph type="title"/>
          </p:nvPr>
        </p:nvSpPr>
        <p:spPr>
          <a:xfrm>
            <a:off x="628650" y="588168"/>
            <a:ext cx="7886700" cy="1325563"/>
          </a:xfrm>
        </p:spPr>
        <p:txBody>
          <a:bodyPr>
            <a:normAutofit/>
          </a:bodyPr>
          <a:lstStyle/>
          <a:p>
            <a:pPr algn="ctr" eaLnBrk="1" hangingPunct="1"/>
            <a:r>
              <a:rPr lang="en-US" sz="4000" dirty="0">
                <a:solidFill>
                  <a:srgbClr val="FFFFFF"/>
                </a:solidFill>
                <a:cs typeface="Calibri" panose="020F0502020204030204" pitchFamily="34" charset="0"/>
              </a:rPr>
              <a:t>Alabama School District Financials</a:t>
            </a:r>
          </a:p>
        </p:txBody>
      </p:sp>
      <p:sp>
        <p:nvSpPr>
          <p:cNvPr id="8195" name="Content Placeholder 2"/>
          <p:cNvSpPr>
            <a:spLocks noGrp="1"/>
          </p:cNvSpPr>
          <p:nvPr>
            <p:ph idx="1"/>
          </p:nvPr>
        </p:nvSpPr>
        <p:spPr>
          <a:xfrm>
            <a:off x="628650" y="2391568"/>
            <a:ext cx="7886700" cy="3785394"/>
          </a:xfrm>
        </p:spPr>
        <p:txBody>
          <a:bodyPr anchor="ctr">
            <a:normAutofit/>
          </a:bodyPr>
          <a:lstStyle/>
          <a:p>
            <a:r>
              <a:rPr lang="en-US" sz="2200" dirty="0">
                <a:latin typeface="Calibri" panose="020F0502020204030204" pitchFamily="34" charset="0"/>
                <a:cs typeface="Calibri" panose="020F0502020204030204" pitchFamily="34" charset="0"/>
              </a:rPr>
              <a:t>SDE Financials</a:t>
            </a:r>
          </a:p>
          <a:p>
            <a:pPr lvl="1" eaLnBrk="1" hangingPunct="1"/>
            <a:r>
              <a:rPr lang="en-US" sz="2200" dirty="0">
                <a:latin typeface="Calibri" panose="020F0502020204030204" pitchFamily="34" charset="0"/>
                <a:cs typeface="Calibri" panose="020F0502020204030204" pitchFamily="34" charset="0"/>
              </a:rPr>
              <a:t>Monthly financials are prepared on cash basis of accounting (most cases). Some are on a modified accrual. </a:t>
            </a:r>
          </a:p>
          <a:p>
            <a:pPr lvl="1" eaLnBrk="1" hangingPunct="1"/>
            <a:r>
              <a:rPr lang="en-US" sz="2200" dirty="0">
                <a:latin typeface="Calibri" panose="020F0502020204030204" pitchFamily="34" charset="0"/>
                <a:cs typeface="Calibri" panose="020F0502020204030204" pitchFamily="34" charset="0"/>
              </a:rPr>
              <a:t>Annual financials are on modified accrual basis. </a:t>
            </a:r>
          </a:p>
          <a:p>
            <a:pPr eaLnBrk="1" hangingPunct="1"/>
            <a:r>
              <a:rPr lang="en-US" sz="2200" dirty="0">
                <a:latin typeface="Calibri" panose="020F0502020204030204" pitchFamily="34" charset="0"/>
                <a:cs typeface="Calibri" panose="020F0502020204030204" pitchFamily="34" charset="0"/>
              </a:rPr>
              <a:t>Audited Financials</a:t>
            </a:r>
          </a:p>
          <a:p>
            <a:pPr lvl="1" eaLnBrk="1" hangingPunct="1"/>
            <a:r>
              <a:rPr lang="en-US" sz="2200" dirty="0">
                <a:latin typeface="Calibri" panose="020F0502020204030204" pitchFamily="34" charset="0"/>
                <a:cs typeface="Calibri" panose="020F0502020204030204" pitchFamily="34" charset="0"/>
              </a:rPr>
              <a:t>Prepared on full accrual basis</a:t>
            </a:r>
          </a:p>
          <a:p>
            <a:pPr eaLnBrk="1" hangingPunct="1"/>
            <a:r>
              <a:rPr lang="en-US" sz="2200" dirty="0">
                <a:latin typeface="Calibri" panose="020F0502020204030204" pitchFamily="34" charset="0"/>
                <a:cs typeface="Calibri" panose="020F0502020204030204" pitchFamily="34" charset="0"/>
              </a:rPr>
              <a:t>Both  are  prepared on fiscal year that is  different from the scholastic year. </a:t>
            </a:r>
          </a:p>
          <a:p>
            <a:pPr lvl="1"/>
            <a:r>
              <a:rPr lang="en-US" sz="2200" dirty="0">
                <a:latin typeface="Calibri" panose="020F0502020204030204" pitchFamily="34" charset="0"/>
                <a:cs typeface="Calibri" panose="020F0502020204030204" pitchFamily="34" charset="0"/>
              </a:rPr>
              <a:t>Scholastic – July-June</a:t>
            </a:r>
          </a:p>
          <a:p>
            <a:pPr lvl="1"/>
            <a:r>
              <a:rPr lang="en-US" sz="2200" dirty="0">
                <a:latin typeface="Calibri" panose="020F0502020204030204" pitchFamily="34" charset="0"/>
                <a:cs typeface="Calibri" panose="020F0502020204030204" pitchFamily="34" charset="0"/>
              </a:rPr>
              <a:t>Fiscal- October- September</a:t>
            </a:r>
          </a:p>
          <a:p>
            <a:pPr lvl="1" eaLnBrk="1" hangingPunct="1"/>
            <a:endParaRPr lang="en-US" sz="1900" dirty="0"/>
          </a:p>
        </p:txBody>
      </p:sp>
      <p:sp>
        <p:nvSpPr>
          <p:cNvPr id="2" name="Slide Number Placeholder 1">
            <a:extLst>
              <a:ext uri="{FF2B5EF4-FFF2-40B4-BE49-F238E27FC236}">
                <a16:creationId xmlns:a16="http://schemas.microsoft.com/office/drawing/2014/main" id="{811D771D-38A7-441C-AB8E-CC7C1A96742B}"/>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349250"/>
            <a:ext cx="832485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A70DC-948D-47AC-97FD-47ACEA9E04D9}"/>
              </a:ext>
            </a:extLst>
          </p:cNvPr>
          <p:cNvSpPr>
            <a:spLocks noGrp="1"/>
          </p:cNvSpPr>
          <p:nvPr>
            <p:ph type="title"/>
          </p:nvPr>
        </p:nvSpPr>
        <p:spPr>
          <a:xfrm>
            <a:off x="628650" y="588168"/>
            <a:ext cx="7886700" cy="1325563"/>
          </a:xfrm>
        </p:spPr>
        <p:txBody>
          <a:bodyPr>
            <a:normAutofit/>
          </a:bodyPr>
          <a:lstStyle/>
          <a:p>
            <a:pPr algn="ctr"/>
            <a:r>
              <a:rPr lang="en-US" sz="4000" dirty="0">
                <a:solidFill>
                  <a:srgbClr val="FFFFFF"/>
                </a:solidFill>
                <a:cs typeface="Calibri" panose="020F0502020204030204" pitchFamily="34" charset="0"/>
              </a:rPr>
              <a:t>Monthly Financial Reports  </a:t>
            </a:r>
          </a:p>
        </p:txBody>
      </p:sp>
      <p:sp>
        <p:nvSpPr>
          <p:cNvPr id="3" name="Content Placeholder 2">
            <a:extLst>
              <a:ext uri="{FF2B5EF4-FFF2-40B4-BE49-F238E27FC236}">
                <a16:creationId xmlns:a16="http://schemas.microsoft.com/office/drawing/2014/main" id="{ADB40493-6887-4A12-B92D-51A9B1C58AB6}"/>
              </a:ext>
            </a:extLst>
          </p:cNvPr>
          <p:cNvSpPr>
            <a:spLocks noGrp="1"/>
          </p:cNvSpPr>
          <p:nvPr>
            <p:ph idx="1"/>
          </p:nvPr>
        </p:nvSpPr>
        <p:spPr>
          <a:xfrm>
            <a:off x="628650" y="2391568"/>
            <a:ext cx="7886700" cy="3785394"/>
          </a:xfrm>
        </p:spPr>
        <p:txBody>
          <a:bodyPr anchor="ctr">
            <a:normAutofit/>
          </a:bodyPr>
          <a:lstStyle/>
          <a:p>
            <a:pPr marL="0" indent="0">
              <a:buNone/>
            </a:pPr>
            <a:r>
              <a:rPr lang="en-US" sz="2200" dirty="0">
                <a:latin typeface="Calibri" panose="020F0502020204030204" pitchFamily="34" charset="0"/>
                <a:cs typeface="Calibri" panose="020F0502020204030204" pitchFamily="34" charset="0"/>
              </a:rPr>
              <a:t>Current Requirements</a:t>
            </a:r>
          </a:p>
          <a:p>
            <a:r>
              <a:rPr lang="en-US" sz="2200" dirty="0">
                <a:latin typeface="Calibri" panose="020F0502020204030204" pitchFamily="34" charset="0"/>
                <a:cs typeface="Calibri" panose="020F0502020204030204" pitchFamily="34" charset="0"/>
              </a:rPr>
              <a:t>Required Monthly Reports</a:t>
            </a:r>
          </a:p>
          <a:p>
            <a:pPr lvl="1"/>
            <a:r>
              <a:rPr lang="en-US" sz="2200" dirty="0">
                <a:latin typeface="Calibri" panose="020F0502020204030204" pitchFamily="34" charset="0"/>
                <a:cs typeface="Calibri" panose="020F0502020204030204" pitchFamily="34" charset="0"/>
              </a:rPr>
              <a:t>Balance Sheet</a:t>
            </a:r>
          </a:p>
          <a:p>
            <a:pPr lvl="1"/>
            <a:r>
              <a:rPr lang="en-US" sz="2200" dirty="0">
                <a:latin typeface="Calibri" panose="020F0502020204030204" pitchFamily="34" charset="0"/>
                <a:cs typeface="Calibri" panose="020F0502020204030204" pitchFamily="34" charset="0"/>
              </a:rPr>
              <a:t>Income Statement</a:t>
            </a:r>
          </a:p>
          <a:p>
            <a:pPr lvl="1"/>
            <a:r>
              <a:rPr lang="en-US" sz="2200" dirty="0">
                <a:latin typeface="Calibri" panose="020F0502020204030204" pitchFamily="34" charset="0"/>
                <a:cs typeface="Calibri" panose="020F0502020204030204" pitchFamily="34" charset="0"/>
              </a:rPr>
              <a:t>Income Statement - Budget/Actual</a:t>
            </a:r>
          </a:p>
          <a:p>
            <a:pPr lvl="1"/>
            <a:r>
              <a:rPr lang="en-US" sz="2200" dirty="0">
                <a:latin typeface="Calibri" panose="020F0502020204030204" pitchFamily="34" charset="0"/>
                <a:cs typeface="Calibri" panose="020F0502020204030204" pitchFamily="34" charset="0"/>
              </a:rPr>
              <a:t>Accounts Payable Check Register </a:t>
            </a:r>
          </a:p>
          <a:p>
            <a:pPr lvl="1"/>
            <a:r>
              <a:rPr lang="en-US" sz="2200" dirty="0">
                <a:latin typeface="Calibri" panose="020F0502020204030204" pitchFamily="34" charset="0"/>
                <a:cs typeface="Calibri" panose="020F0502020204030204" pitchFamily="34" charset="0"/>
              </a:rPr>
              <a:t>Verification- Reconciliations of all bank accounts </a:t>
            </a:r>
          </a:p>
          <a:p>
            <a:endParaRPr lang="en-US" dirty="0"/>
          </a:p>
        </p:txBody>
      </p:sp>
      <p:sp>
        <p:nvSpPr>
          <p:cNvPr id="4" name="Slide Number Placeholder 3">
            <a:extLst>
              <a:ext uri="{FF2B5EF4-FFF2-40B4-BE49-F238E27FC236}">
                <a16:creationId xmlns:a16="http://schemas.microsoft.com/office/drawing/2014/main" id="{3BB2BA32-5733-49D9-94C8-A605CDFD8CF1}"/>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85</a:t>
            </a:fld>
            <a:endParaRPr lang="en-US"/>
          </a:p>
        </p:txBody>
      </p:sp>
    </p:spTree>
    <p:extLst>
      <p:ext uri="{BB962C8B-B14F-4D97-AF65-F5344CB8AC3E}">
        <p14:creationId xmlns:p14="http://schemas.microsoft.com/office/powerpoint/2010/main" val="487983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Financial Statements</a:t>
            </a:r>
          </a:p>
        </p:txBody>
      </p:sp>
      <p:sp>
        <p:nvSpPr>
          <p:cNvPr id="3" name="Content Placeholder 2"/>
          <p:cNvSpPr>
            <a:spLocks noGrp="1"/>
          </p:cNvSpPr>
          <p:nvPr>
            <p:ph idx="1"/>
          </p:nvPr>
        </p:nvSpPr>
        <p:spPr>
          <a:xfrm>
            <a:off x="628650" y="2438400"/>
            <a:ext cx="7886700" cy="3738562"/>
          </a:xfrm>
        </p:spPr>
        <p:txBody>
          <a:bodyPr>
            <a:normAutofit fontScale="92500" lnSpcReduction="20000"/>
          </a:bodyPr>
          <a:lstStyle/>
          <a:p>
            <a:pPr marL="0" indent="0">
              <a:buNone/>
            </a:pPr>
            <a:r>
              <a:rPr lang="en-US" sz="2400" dirty="0">
                <a:latin typeface="Calibri" panose="020F0502020204030204" pitchFamily="34" charset="0"/>
                <a:cs typeface="Calibri" panose="020F0502020204030204" pitchFamily="34" charset="0"/>
              </a:rPr>
              <a:t>Required Monthly Financials</a:t>
            </a:r>
          </a:p>
          <a:p>
            <a:r>
              <a:rPr lang="en-US" sz="2400" dirty="0">
                <a:latin typeface="Calibri" panose="020F0502020204030204" pitchFamily="34" charset="0"/>
                <a:cs typeface="Calibri" panose="020F0502020204030204" pitchFamily="34" charset="0"/>
              </a:rPr>
              <a:t> Fund Types</a:t>
            </a:r>
          </a:p>
          <a:p>
            <a:pPr lvl="1"/>
            <a:r>
              <a:rPr lang="en-US" sz="2400" dirty="0">
                <a:latin typeface="Calibri" panose="020F0502020204030204" pitchFamily="34" charset="0"/>
                <a:cs typeface="Calibri" panose="020F0502020204030204" pitchFamily="34" charset="0"/>
              </a:rPr>
              <a:t>Combined Balance Sheet </a:t>
            </a:r>
          </a:p>
          <a:p>
            <a:pPr lvl="2"/>
            <a:r>
              <a:rPr lang="en-US" sz="2400" dirty="0">
                <a:latin typeface="Calibri" panose="020F0502020204030204" pitchFamily="34" charset="0"/>
                <a:cs typeface="Calibri" panose="020F0502020204030204" pitchFamily="34" charset="0"/>
              </a:rPr>
              <a:t>All Fund Types and Account Groups</a:t>
            </a:r>
          </a:p>
          <a:p>
            <a:pPr lvl="1"/>
            <a:r>
              <a:rPr lang="en-US" sz="2400" dirty="0">
                <a:latin typeface="Calibri" panose="020F0502020204030204" pitchFamily="34" charset="0"/>
                <a:cs typeface="Calibri" panose="020F0502020204030204" pitchFamily="34" charset="0"/>
              </a:rPr>
              <a:t>Income Statement- </a:t>
            </a:r>
            <a:r>
              <a:rPr lang="en-US" sz="2400" b="1" dirty="0">
                <a:latin typeface="Calibri" panose="020F0502020204030204" pitchFamily="34" charset="0"/>
                <a:cs typeface="Calibri" panose="020F0502020204030204" pitchFamily="34" charset="0"/>
              </a:rPr>
              <a:t> </a:t>
            </a:r>
          </a:p>
          <a:p>
            <a:pPr lvl="2"/>
            <a:r>
              <a:rPr lang="en-US" sz="2400" dirty="0">
                <a:latin typeface="Calibri" panose="020F0502020204030204" pitchFamily="34" charset="0"/>
                <a:cs typeface="Calibri" panose="020F0502020204030204" pitchFamily="34" charset="0"/>
              </a:rPr>
              <a:t>Combined Statement of Revenues, Expenditures, and Changes in Fund Balances</a:t>
            </a:r>
          </a:p>
          <a:p>
            <a:pPr lvl="1"/>
            <a:r>
              <a:rPr lang="en-US" sz="2400" dirty="0">
                <a:latin typeface="Calibri" panose="020F0502020204030204" pitchFamily="34" charset="0"/>
                <a:cs typeface="Calibri" panose="020F0502020204030204" pitchFamily="34" charset="0"/>
              </a:rPr>
              <a:t>Income Statement- Budget and Actual </a:t>
            </a:r>
          </a:p>
          <a:p>
            <a:pPr lvl="2"/>
            <a:r>
              <a:rPr lang="en-US" sz="2400" dirty="0">
                <a:latin typeface="Calibri" panose="020F0502020204030204" pitchFamily="34" charset="0"/>
                <a:cs typeface="Calibri" panose="020F0502020204030204" pitchFamily="34" charset="0"/>
              </a:rPr>
              <a:t>Combined Statement of Revenues, Expenditures, and Changes in Fund Balances- Budget and Actual </a:t>
            </a:r>
            <a:br>
              <a:rPr lang="en-US" sz="1800" dirty="0">
                <a:latin typeface="Calibri" panose="020F0502020204030204" pitchFamily="34" charset="0"/>
                <a:cs typeface="Calibri" panose="020F0502020204030204" pitchFamily="34"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6D9D9C23-1331-47C2-A667-03A63351009C}"/>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86</a:t>
            </a:fld>
            <a:endParaRPr lang="en-US"/>
          </a:p>
        </p:txBody>
      </p:sp>
    </p:spTree>
    <p:extLst>
      <p:ext uri="{BB962C8B-B14F-4D97-AF65-F5344CB8AC3E}">
        <p14:creationId xmlns:p14="http://schemas.microsoft.com/office/powerpoint/2010/main" val="945471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B7302-51A3-455C-8B8A-E95FB254475F}"/>
              </a:ext>
            </a:extLst>
          </p:cNvPr>
          <p:cNvPicPr>
            <a:picLocks noChangeAspect="1"/>
          </p:cNvPicPr>
          <p:nvPr/>
        </p:nvPicPr>
        <p:blipFill rotWithShape="1">
          <a:blip r:embed="rId2"/>
          <a:srcRect l="3568" t="20813" r="43109" b="12845"/>
          <a:stretch/>
        </p:blipFill>
        <p:spPr>
          <a:xfrm>
            <a:off x="304800" y="362701"/>
            <a:ext cx="8534400" cy="5972617"/>
          </a:xfrm>
          <a:prstGeom prst="rect">
            <a:avLst/>
          </a:prstGeom>
        </p:spPr>
      </p:pic>
    </p:spTree>
    <p:extLst>
      <p:ext uri="{BB962C8B-B14F-4D97-AF65-F5344CB8AC3E}">
        <p14:creationId xmlns:p14="http://schemas.microsoft.com/office/powerpoint/2010/main" val="29957885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3CB58B-0A3E-4577-BB1D-F4D94E605EDC}"/>
              </a:ext>
            </a:extLst>
          </p:cNvPr>
          <p:cNvPicPr>
            <a:picLocks noChangeAspect="1"/>
          </p:cNvPicPr>
          <p:nvPr/>
        </p:nvPicPr>
        <p:blipFill rotWithShape="1">
          <a:blip r:embed="rId2"/>
          <a:srcRect l="4000" t="22349" r="43072" b="22158"/>
          <a:stretch/>
        </p:blipFill>
        <p:spPr>
          <a:xfrm>
            <a:off x="114301" y="762000"/>
            <a:ext cx="8915398" cy="5334000"/>
          </a:xfrm>
          <a:prstGeom prst="rect">
            <a:avLst/>
          </a:prstGeom>
        </p:spPr>
      </p:pic>
    </p:spTree>
    <p:extLst>
      <p:ext uri="{BB962C8B-B14F-4D97-AF65-F5344CB8AC3E}">
        <p14:creationId xmlns:p14="http://schemas.microsoft.com/office/powerpoint/2010/main" val="2860950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DAFBA-FDF2-4864-AA30-0C31138C5F48}"/>
              </a:ext>
            </a:extLst>
          </p:cNvPr>
          <p:cNvPicPr>
            <a:picLocks noChangeAspect="1"/>
          </p:cNvPicPr>
          <p:nvPr/>
        </p:nvPicPr>
        <p:blipFill rotWithShape="1">
          <a:blip r:embed="rId2"/>
          <a:srcRect l="4143" t="22730" r="41714" b="17206"/>
          <a:stretch/>
        </p:blipFill>
        <p:spPr>
          <a:xfrm>
            <a:off x="114863" y="647700"/>
            <a:ext cx="8914274" cy="5562600"/>
          </a:xfrm>
          <a:prstGeom prst="rect">
            <a:avLst/>
          </a:prstGeom>
        </p:spPr>
      </p:pic>
    </p:spTree>
    <p:extLst>
      <p:ext uri="{BB962C8B-B14F-4D97-AF65-F5344CB8AC3E}">
        <p14:creationId xmlns:p14="http://schemas.microsoft.com/office/powerpoint/2010/main" val="59787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EBD08-972C-491D-A49A-652C9F107E57}"/>
              </a:ext>
            </a:extLst>
          </p:cNvPr>
          <p:cNvSpPr>
            <a:spLocks noGrp="1"/>
          </p:cNvSpPr>
          <p:nvPr>
            <p:ph type="title"/>
          </p:nvPr>
        </p:nvSpPr>
        <p:spPr>
          <a:xfrm>
            <a:off x="628650" y="365125"/>
            <a:ext cx="7886700" cy="1325563"/>
          </a:xfrm>
        </p:spPr>
        <p:txBody>
          <a:bodyPr>
            <a:normAutofit/>
          </a:bodyPr>
          <a:lstStyle/>
          <a:p>
            <a:pPr algn="ctr"/>
            <a:r>
              <a:rPr lang="en-US" altLang="en-US" sz="4000" dirty="0">
                <a:solidFill>
                  <a:srgbClr val="FFFFFF"/>
                </a:solidFill>
              </a:rPr>
              <a:t>Public Works Law</a:t>
            </a:r>
            <a:endParaRPr lang="en-US" sz="4000" dirty="0">
              <a:solidFill>
                <a:srgbClr val="FFFFFF"/>
              </a:solidFill>
            </a:endParaRPr>
          </a:p>
        </p:txBody>
      </p:sp>
      <p:sp>
        <p:nvSpPr>
          <p:cNvPr id="3" name="Content Placeholder 2">
            <a:extLst>
              <a:ext uri="{FF2B5EF4-FFF2-40B4-BE49-F238E27FC236}">
                <a16:creationId xmlns:a16="http://schemas.microsoft.com/office/drawing/2014/main" id="{F75DA595-1F27-476A-B4EC-D10BBB022F7F}"/>
              </a:ext>
            </a:extLst>
          </p:cNvPr>
          <p:cNvSpPr>
            <a:spLocks noGrp="1"/>
          </p:cNvSpPr>
          <p:nvPr>
            <p:ph idx="1"/>
          </p:nvPr>
        </p:nvSpPr>
        <p:spPr>
          <a:xfrm>
            <a:off x="628650" y="2438400"/>
            <a:ext cx="7886700" cy="3738562"/>
          </a:xfrm>
        </p:spPr>
        <p:txBody>
          <a:bodyPr>
            <a:normAutofit/>
          </a:bodyPr>
          <a:lstStyle/>
          <a:p>
            <a:pPr marL="0" indent="0">
              <a:buNone/>
            </a:pPr>
            <a:r>
              <a:rPr lang="en-US" sz="2300" b="1" dirty="0">
                <a:latin typeface="Garamond" panose="02020404030301010803" pitchFamily="18" charset="0"/>
              </a:rPr>
              <a:t> §</a:t>
            </a:r>
            <a:r>
              <a:rPr lang="en-US" sz="2300" b="1" i="1" dirty="0">
                <a:latin typeface="Calibri" panose="020F0502020204030204" pitchFamily="34" charset="0"/>
                <a:cs typeface="Calibri" panose="020F0502020204030204" pitchFamily="34" charset="0"/>
              </a:rPr>
              <a:t> 39-2-1(6), Ala. Code  1975</a:t>
            </a:r>
            <a:endParaRPr lang="en-US" sz="23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PUBLIC WORKS- </a:t>
            </a:r>
            <a:r>
              <a:rPr lang="en-US" altLang="en-US" sz="2200" dirty="0">
                <a:latin typeface="Calibri" panose="020F0502020204030204" pitchFamily="34" charset="0"/>
                <a:cs typeface="Calibri" panose="020F0502020204030204" pitchFamily="34" charset="0"/>
              </a:rPr>
              <a:t>Applies to any construction, repair, renovation, or maintenance of public buildings, structures, sewers, waterworks, roads, bridges, docks, underpasses, and viaducts as well as any other improvement to be constructed, repaired, renovated, or maintained on public property and </a:t>
            </a:r>
            <a:r>
              <a:rPr lang="en-US" altLang="en-US" sz="2200" u="sng" dirty="0">
                <a:latin typeface="Calibri" panose="020F0502020204030204" pitchFamily="34" charset="0"/>
                <a:cs typeface="Calibri" panose="020F0502020204030204" pitchFamily="34" charset="0"/>
              </a:rPr>
              <a:t>to be paid, in whole or part, with public funds or with financing to be retired with public funds</a:t>
            </a:r>
            <a:r>
              <a:rPr lang="en-US" altLang="en-US" sz="2200" dirty="0">
                <a:latin typeface="Calibri" panose="020F0502020204030204" pitchFamily="34" charset="0"/>
                <a:cs typeface="Calibri" panose="020F0502020204030204" pitchFamily="34" charset="0"/>
              </a:rPr>
              <a:t> in the form of lease payments or otherwise.</a:t>
            </a:r>
          </a:p>
          <a:p>
            <a:endParaRPr lang="en-US" sz="2300" dirty="0"/>
          </a:p>
        </p:txBody>
      </p:sp>
      <p:sp>
        <p:nvSpPr>
          <p:cNvPr id="4" name="Slide Number Placeholder 3">
            <a:extLst>
              <a:ext uri="{FF2B5EF4-FFF2-40B4-BE49-F238E27FC236}">
                <a16:creationId xmlns:a16="http://schemas.microsoft.com/office/drawing/2014/main" id="{0D7936A1-5A9E-4BBB-8700-8CE05DB27389}"/>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a:t>
            </a:fld>
            <a:endParaRPr lang="en-US"/>
          </a:p>
        </p:txBody>
      </p:sp>
    </p:spTree>
    <p:extLst>
      <p:ext uri="{BB962C8B-B14F-4D97-AF65-F5344CB8AC3E}">
        <p14:creationId xmlns:p14="http://schemas.microsoft.com/office/powerpoint/2010/main" val="16170269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A59DBA-65FB-42A9-A344-3A3A0D659838}"/>
              </a:ext>
            </a:extLst>
          </p:cNvPr>
          <p:cNvPicPr>
            <a:picLocks noChangeAspect="1"/>
          </p:cNvPicPr>
          <p:nvPr/>
        </p:nvPicPr>
        <p:blipFill rotWithShape="1">
          <a:blip r:embed="rId2"/>
          <a:srcRect l="4071" t="22349" r="42928" b="21777"/>
          <a:stretch/>
        </p:blipFill>
        <p:spPr>
          <a:xfrm>
            <a:off x="202969" y="609600"/>
            <a:ext cx="8738061" cy="5181600"/>
          </a:xfrm>
          <a:prstGeom prst="rect">
            <a:avLst/>
          </a:prstGeom>
        </p:spPr>
      </p:pic>
    </p:spTree>
    <p:extLst>
      <p:ext uri="{BB962C8B-B14F-4D97-AF65-F5344CB8AC3E}">
        <p14:creationId xmlns:p14="http://schemas.microsoft.com/office/powerpoint/2010/main" val="34511176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384F2A-E80F-4741-8C43-6AA01268AACE}"/>
              </a:ext>
            </a:extLst>
          </p:cNvPr>
          <p:cNvPicPr>
            <a:picLocks noChangeAspect="1"/>
          </p:cNvPicPr>
          <p:nvPr/>
        </p:nvPicPr>
        <p:blipFill rotWithShape="1">
          <a:blip r:embed="rId2"/>
          <a:srcRect l="3885" t="21449" r="41740" b="18551"/>
          <a:stretch/>
        </p:blipFill>
        <p:spPr>
          <a:xfrm>
            <a:off x="91016" y="228600"/>
            <a:ext cx="8961968" cy="5562600"/>
          </a:xfrm>
          <a:prstGeom prst="rect">
            <a:avLst/>
          </a:prstGeom>
        </p:spPr>
      </p:pic>
    </p:spTree>
    <p:extLst>
      <p:ext uri="{BB962C8B-B14F-4D97-AF65-F5344CB8AC3E}">
        <p14:creationId xmlns:p14="http://schemas.microsoft.com/office/powerpoint/2010/main" val="2625508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Recommended Financial Info for</a:t>
            </a:r>
            <a:br>
              <a:rPr lang="en-US" sz="4000" dirty="0">
                <a:solidFill>
                  <a:srgbClr val="FFFFFF"/>
                </a:solidFill>
                <a:cs typeface="Calibri" panose="020F0502020204030204" pitchFamily="34" charset="0"/>
              </a:rPr>
            </a:br>
            <a:r>
              <a:rPr lang="en-US" sz="4000" dirty="0">
                <a:solidFill>
                  <a:srgbClr val="FFFFFF"/>
                </a:solidFill>
                <a:cs typeface="Calibri" panose="020F0502020204030204" pitchFamily="34" charset="0"/>
              </a:rPr>
              <a:t> Superintendent/Board </a:t>
            </a:r>
          </a:p>
        </p:txBody>
      </p:sp>
      <p:sp>
        <p:nvSpPr>
          <p:cNvPr id="3" name="Content Placeholder 2"/>
          <p:cNvSpPr>
            <a:spLocks noGrp="1"/>
          </p:cNvSpPr>
          <p:nvPr>
            <p:ph idx="1"/>
          </p:nvPr>
        </p:nvSpPr>
        <p:spPr>
          <a:xfrm>
            <a:off x="304800" y="2209801"/>
            <a:ext cx="8458200" cy="4343400"/>
          </a:xfrm>
        </p:spPr>
        <p:txBody>
          <a:bodyPr>
            <a:normAutofit lnSpcReduction="10000"/>
          </a:bodyPr>
          <a:lstStyle/>
          <a:p>
            <a:pPr marL="0" indent="0">
              <a:buNone/>
            </a:pPr>
            <a:endParaRPr lang="en-US" sz="1600" dirty="0">
              <a:latin typeface="Times New Roman" panose="02020603050405020304" pitchFamily="18" charset="0"/>
              <a:cs typeface="Times New Roman" panose="02020603050405020304" pitchFamily="18" charset="0"/>
            </a:endParaRPr>
          </a:p>
          <a:p>
            <a:r>
              <a:rPr lang="en-US" sz="2000" dirty="0">
                <a:latin typeface="Calibri" panose="020F0502020204030204" pitchFamily="34" charset="0"/>
                <a:cs typeface="Calibri" panose="020F0502020204030204" pitchFamily="34" charset="0"/>
              </a:rPr>
              <a:t> Required Financial Statements</a:t>
            </a:r>
          </a:p>
          <a:p>
            <a:pPr lvl="1"/>
            <a:r>
              <a:rPr lang="en-US" sz="2000" dirty="0">
                <a:latin typeface="Calibri" panose="020F0502020204030204" pitchFamily="34" charset="0"/>
                <a:cs typeface="Calibri" panose="020F0502020204030204" pitchFamily="34" charset="0"/>
              </a:rPr>
              <a:t> (F Exhibits)</a:t>
            </a:r>
          </a:p>
          <a:p>
            <a:r>
              <a:rPr lang="en-US" sz="2000" dirty="0">
                <a:latin typeface="Calibri" panose="020F0502020204030204" pitchFamily="34" charset="0"/>
                <a:cs typeface="Calibri" panose="020F0502020204030204" pitchFamily="34" charset="0"/>
              </a:rPr>
              <a:t>Narrative with Financial Highlights</a:t>
            </a:r>
          </a:p>
          <a:p>
            <a:pPr lvl="1"/>
            <a:r>
              <a:rPr lang="en-US" sz="2000" dirty="0">
                <a:latin typeface="Calibri" panose="020F0502020204030204" pitchFamily="34" charset="0"/>
                <a:cs typeface="Calibri" panose="020F0502020204030204" pitchFamily="34" charset="0"/>
              </a:rPr>
              <a:t>Highlights the district’s financial operations and explains notable variances between budgeted and actual figures.</a:t>
            </a:r>
          </a:p>
          <a:p>
            <a:r>
              <a:rPr lang="en-US" sz="2000" dirty="0">
                <a:latin typeface="Calibri" panose="020F0502020204030204" pitchFamily="34" charset="0"/>
                <a:cs typeface="Calibri" panose="020F0502020204030204" pitchFamily="34" charset="0"/>
              </a:rPr>
              <a:t>Supplemental Reports</a:t>
            </a:r>
          </a:p>
          <a:p>
            <a:pPr lvl="1"/>
            <a:r>
              <a:rPr lang="en-US" sz="2000" dirty="0">
                <a:latin typeface="Calibri" panose="020F0502020204030204" pitchFamily="34" charset="0"/>
                <a:cs typeface="Calibri" panose="020F0502020204030204" pitchFamily="34" charset="0"/>
              </a:rPr>
              <a:t>Summarized information for revenues/expenses and balance sheet</a:t>
            </a:r>
          </a:p>
          <a:p>
            <a:pPr lvl="2"/>
            <a:r>
              <a:rPr lang="en-US" sz="2000" dirty="0">
                <a:latin typeface="Calibri" panose="020F0502020204030204" pitchFamily="34" charset="0"/>
                <a:cs typeface="Calibri" panose="020F0502020204030204" pitchFamily="34" charset="0"/>
              </a:rPr>
              <a:t>Snapshot/Dashboard</a:t>
            </a:r>
          </a:p>
          <a:p>
            <a:pPr lvl="2"/>
            <a:r>
              <a:rPr lang="en-US" sz="2000" dirty="0">
                <a:latin typeface="Calibri" panose="020F0502020204030204" pitchFamily="34" charset="0"/>
                <a:cs typeface="Calibri" panose="020F0502020204030204" pitchFamily="34" charset="0"/>
              </a:rPr>
              <a:t>User friendly format -  charts and graphs</a:t>
            </a:r>
          </a:p>
          <a:p>
            <a:pPr marL="0" indent="0">
              <a:buNone/>
            </a:pPr>
            <a:r>
              <a:rPr lang="en-US" sz="2000" dirty="0">
                <a:latin typeface="Calibri" panose="020F0502020204030204" pitchFamily="34" charset="0"/>
                <a:cs typeface="Calibri" panose="020F0502020204030204" pitchFamily="34" charset="0"/>
              </a:rPr>
              <a:t>Semi Annual- Budget Review</a:t>
            </a:r>
          </a:p>
          <a:p>
            <a:pPr lvl="1"/>
            <a:r>
              <a:rPr lang="en-US" sz="2000" dirty="0">
                <a:latin typeface="Calibri" panose="020F0502020204030204" pitchFamily="34" charset="0"/>
                <a:cs typeface="Calibri" panose="020F0502020204030204" pitchFamily="34" charset="0"/>
              </a:rPr>
              <a:t>Actual VS Budget</a:t>
            </a:r>
          </a:p>
          <a:p>
            <a:pPr lvl="1"/>
            <a:r>
              <a:rPr lang="en-US" sz="2000" dirty="0">
                <a:latin typeface="Calibri" panose="020F0502020204030204" pitchFamily="34" charset="0"/>
                <a:cs typeface="Calibri" panose="020F0502020204030204" pitchFamily="34" charset="0"/>
              </a:rPr>
              <a:t>Year end projections</a:t>
            </a:r>
          </a:p>
          <a:p>
            <a:endParaRPr lang="en-US" sz="1600" dirty="0">
              <a:latin typeface="Times New Roman" panose="02020603050405020304" pitchFamily="18" charset="0"/>
              <a:cs typeface="Times New Roman" panose="02020603050405020304" pitchFamily="18" charset="0"/>
            </a:endParaRPr>
          </a:p>
          <a:p>
            <a:pPr lvl="2"/>
            <a:endParaRPr lang="en-US" sz="1600" dirty="0"/>
          </a:p>
          <a:p>
            <a:pPr marL="342900" lvl="1" indent="0">
              <a:buNone/>
            </a:pPr>
            <a:endParaRPr lang="en-US" sz="1600" dirty="0"/>
          </a:p>
        </p:txBody>
      </p:sp>
      <p:sp>
        <p:nvSpPr>
          <p:cNvPr id="4" name="Slide Number Placeholder 3">
            <a:extLst>
              <a:ext uri="{FF2B5EF4-FFF2-40B4-BE49-F238E27FC236}">
                <a16:creationId xmlns:a16="http://schemas.microsoft.com/office/drawing/2014/main" id="{A6675387-1405-4746-9176-520608C1227C}"/>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92</a:t>
            </a:fld>
            <a:endParaRPr lang="en-US"/>
          </a:p>
        </p:txBody>
      </p:sp>
    </p:spTree>
    <p:extLst>
      <p:ext uri="{BB962C8B-B14F-4D97-AF65-F5344CB8AC3E}">
        <p14:creationId xmlns:p14="http://schemas.microsoft.com/office/powerpoint/2010/main" val="24056034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87250-35EF-4824-B6E4-0C3380E44828}"/>
              </a:ext>
            </a:extLst>
          </p:cNvPr>
          <p:cNvPicPr>
            <a:picLocks noChangeAspect="1"/>
          </p:cNvPicPr>
          <p:nvPr/>
        </p:nvPicPr>
        <p:blipFill rotWithShape="1">
          <a:blip r:embed="rId2"/>
          <a:srcRect l="21964" t="15918" r="23088" b="10612"/>
          <a:stretch/>
        </p:blipFill>
        <p:spPr>
          <a:xfrm>
            <a:off x="1" y="76200"/>
            <a:ext cx="8986982" cy="6324600"/>
          </a:xfrm>
          <a:prstGeom prst="rect">
            <a:avLst/>
          </a:prstGeom>
        </p:spPr>
      </p:pic>
    </p:spTree>
    <p:extLst>
      <p:ext uri="{BB962C8B-B14F-4D97-AF65-F5344CB8AC3E}">
        <p14:creationId xmlns:p14="http://schemas.microsoft.com/office/powerpoint/2010/main" val="20759586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44678-86A3-476C-9968-6A0678C47EA4}"/>
              </a:ext>
            </a:extLst>
          </p:cNvPr>
          <p:cNvSpPr>
            <a:spLocks noGrp="1"/>
          </p:cNvSpPr>
          <p:nvPr>
            <p:ph type="sldNum" sz="quarter" idx="12"/>
          </p:nvPr>
        </p:nvSpPr>
        <p:spPr/>
        <p:txBody>
          <a:bodyPr/>
          <a:lstStyle/>
          <a:p>
            <a:fld id="{4B35A05F-CB0D-42E0-89D1-3674CDA91D34}" type="slidenum">
              <a:rPr lang="en-US" smtClean="0"/>
              <a:pPr/>
              <a:t>94</a:t>
            </a:fld>
            <a:endParaRPr lang="en-US"/>
          </a:p>
        </p:txBody>
      </p:sp>
      <p:pic>
        <p:nvPicPr>
          <p:cNvPr id="3" name="Picture 2">
            <a:extLst>
              <a:ext uri="{FF2B5EF4-FFF2-40B4-BE49-F238E27FC236}">
                <a16:creationId xmlns:a16="http://schemas.microsoft.com/office/drawing/2014/main" id="{38C5E6A4-A324-4255-9CD0-BDDED6C98968}"/>
              </a:ext>
            </a:extLst>
          </p:cNvPr>
          <p:cNvPicPr>
            <a:picLocks noChangeAspect="1"/>
          </p:cNvPicPr>
          <p:nvPr/>
        </p:nvPicPr>
        <p:blipFill rotWithShape="1">
          <a:blip r:embed="rId2"/>
          <a:srcRect l="3333" t="27778" r="53334" b="23333"/>
          <a:stretch/>
        </p:blipFill>
        <p:spPr>
          <a:xfrm>
            <a:off x="0" y="-1"/>
            <a:ext cx="9125527" cy="6356351"/>
          </a:xfrm>
          <a:prstGeom prst="rect">
            <a:avLst/>
          </a:prstGeom>
        </p:spPr>
      </p:pic>
    </p:spTree>
    <p:extLst>
      <p:ext uri="{BB962C8B-B14F-4D97-AF65-F5344CB8AC3E}">
        <p14:creationId xmlns:p14="http://schemas.microsoft.com/office/powerpoint/2010/main" val="39301796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DDA0D8-F680-2FD5-93DE-E105A88F5A2A}"/>
              </a:ext>
            </a:extLst>
          </p:cNvPr>
          <p:cNvSpPr>
            <a:spLocks noGrp="1"/>
          </p:cNvSpPr>
          <p:nvPr>
            <p:ph type="sldNum" sz="quarter" idx="12"/>
          </p:nvPr>
        </p:nvSpPr>
        <p:spPr/>
        <p:txBody>
          <a:bodyPr/>
          <a:lstStyle/>
          <a:p>
            <a:fld id="{4B35A05F-CB0D-42E0-89D1-3674CDA91D34}" type="slidenum">
              <a:rPr lang="en-US" smtClean="0"/>
              <a:pPr/>
              <a:t>95</a:t>
            </a:fld>
            <a:endParaRPr lang="en-US"/>
          </a:p>
        </p:txBody>
      </p:sp>
      <p:pic>
        <p:nvPicPr>
          <p:cNvPr id="4" name="Picture 3">
            <a:extLst>
              <a:ext uri="{FF2B5EF4-FFF2-40B4-BE49-F238E27FC236}">
                <a16:creationId xmlns:a16="http://schemas.microsoft.com/office/drawing/2014/main" id="{2DF17BDC-D15E-81A2-8D00-788CACCA2BA4}"/>
              </a:ext>
            </a:extLst>
          </p:cNvPr>
          <p:cNvPicPr>
            <a:picLocks noChangeAspect="1"/>
          </p:cNvPicPr>
          <p:nvPr/>
        </p:nvPicPr>
        <p:blipFill rotWithShape="1">
          <a:blip r:embed="rId2"/>
          <a:srcRect l="38333" t="17407" r="13333" b="17407"/>
          <a:stretch/>
        </p:blipFill>
        <p:spPr>
          <a:xfrm>
            <a:off x="314766" y="156652"/>
            <a:ext cx="8236527" cy="6248400"/>
          </a:xfrm>
          <a:prstGeom prst="rect">
            <a:avLst/>
          </a:prstGeom>
        </p:spPr>
      </p:pic>
    </p:spTree>
    <p:extLst>
      <p:ext uri="{BB962C8B-B14F-4D97-AF65-F5344CB8AC3E}">
        <p14:creationId xmlns:p14="http://schemas.microsoft.com/office/powerpoint/2010/main" val="14169396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Key Financial Indicators</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Enrollment</a:t>
            </a:r>
          </a:p>
          <a:p>
            <a:r>
              <a:rPr lang="en-US" sz="2200" dirty="0">
                <a:latin typeface="Calibri" panose="020F0502020204030204" pitchFamily="34" charset="0"/>
                <a:cs typeface="Calibri" panose="020F0502020204030204" pitchFamily="34" charset="0"/>
              </a:rPr>
              <a:t>Financial Performance </a:t>
            </a:r>
          </a:p>
          <a:p>
            <a:r>
              <a:rPr lang="en-US" sz="2200" dirty="0">
                <a:latin typeface="Calibri" panose="020F0502020204030204" pitchFamily="34" charset="0"/>
                <a:cs typeface="Calibri" panose="020F0502020204030204" pitchFamily="34" charset="0"/>
              </a:rPr>
              <a:t>Local Revenue Support</a:t>
            </a:r>
          </a:p>
          <a:p>
            <a:r>
              <a:rPr lang="en-US" sz="2200" dirty="0">
                <a:latin typeface="Calibri" panose="020F0502020204030204" pitchFamily="34" charset="0"/>
                <a:cs typeface="Calibri" panose="020F0502020204030204" pitchFamily="34" charset="0"/>
              </a:rPr>
              <a:t>Personnel Cost</a:t>
            </a:r>
          </a:p>
          <a:p>
            <a:r>
              <a:rPr lang="en-US" sz="2200" dirty="0">
                <a:latin typeface="Calibri" panose="020F0502020204030204" pitchFamily="34" charset="0"/>
                <a:cs typeface="Calibri" panose="020F0502020204030204" pitchFamily="34" charset="0"/>
              </a:rPr>
              <a:t>Efficiency of Operations </a:t>
            </a:r>
          </a:p>
          <a:p>
            <a:r>
              <a:rPr lang="en-US" sz="2200" dirty="0">
                <a:latin typeface="Calibri" panose="020F0502020204030204" pitchFamily="34" charset="0"/>
                <a:cs typeface="Calibri" panose="020F0502020204030204" pitchFamily="34" charset="0"/>
              </a:rPr>
              <a:t>Economic Indicators</a:t>
            </a:r>
          </a:p>
          <a:p>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BADB33-C83A-4EF2-B61C-425E12D4CD3A}"/>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96</a:t>
            </a:fld>
            <a:endParaRPr lang="en-US"/>
          </a:p>
        </p:txBody>
      </p:sp>
    </p:spTree>
    <p:extLst>
      <p:ext uri="{BB962C8B-B14F-4D97-AF65-F5344CB8AC3E}">
        <p14:creationId xmlns:p14="http://schemas.microsoft.com/office/powerpoint/2010/main" val="30973392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106B05-3D99-468C-AFB5-68D8A3203F72}"/>
              </a:ext>
            </a:extLst>
          </p:cNvPr>
          <p:cNvSpPr>
            <a:spLocks noGrp="1"/>
          </p:cNvSpPr>
          <p:nvPr>
            <p:ph type="title"/>
          </p:nvPr>
        </p:nvSpPr>
        <p:spPr>
          <a:xfrm>
            <a:off x="628650" y="365125"/>
            <a:ext cx="7886700" cy="1325563"/>
          </a:xfrm>
        </p:spPr>
        <p:txBody>
          <a:bodyPr>
            <a:normAutofit/>
          </a:bodyPr>
          <a:lstStyle/>
          <a:p>
            <a:r>
              <a:rPr lang="en-US" sz="4000" dirty="0">
                <a:solidFill>
                  <a:srgbClr val="FFFFFF"/>
                </a:solidFill>
                <a:cs typeface="Calibri" panose="020F0502020204030204" pitchFamily="34" charset="0"/>
              </a:rPr>
              <a:t>Financial Performance </a:t>
            </a:r>
          </a:p>
        </p:txBody>
      </p:sp>
      <p:sp>
        <p:nvSpPr>
          <p:cNvPr id="3" name="Content Placeholder 2">
            <a:extLst>
              <a:ext uri="{FF2B5EF4-FFF2-40B4-BE49-F238E27FC236}">
                <a16:creationId xmlns:a16="http://schemas.microsoft.com/office/drawing/2014/main" id="{F9AB1E5C-4A0F-4382-9C69-37DA1757F755}"/>
              </a:ext>
            </a:extLst>
          </p:cNvPr>
          <p:cNvSpPr>
            <a:spLocks noGrp="1"/>
          </p:cNvSpPr>
          <p:nvPr>
            <p:ph idx="1"/>
          </p:nvPr>
        </p:nvSpPr>
        <p:spPr>
          <a:xfrm>
            <a:off x="381000" y="2074398"/>
            <a:ext cx="7886700" cy="3738562"/>
          </a:xfrm>
        </p:spPr>
        <p:txBody>
          <a:bodyPr>
            <a:normAutofit/>
          </a:bodyPr>
          <a:lstStyle/>
          <a:p>
            <a:pPr marL="0" indent="0">
              <a:buNone/>
            </a:pPr>
            <a:r>
              <a:rPr lang="en-US" sz="2200" dirty="0">
                <a:latin typeface="Calibri" panose="020F0502020204030204" pitchFamily="34" charset="0"/>
                <a:cs typeface="Calibri" panose="020F0502020204030204" pitchFamily="34" charset="0"/>
              </a:rPr>
              <a:t>Financial Trends</a:t>
            </a:r>
          </a:p>
          <a:p>
            <a:pPr lvl="1"/>
            <a:r>
              <a:rPr lang="en-US" sz="2200" dirty="0">
                <a:latin typeface="Calibri" panose="020F0502020204030204" pitchFamily="34" charset="0"/>
                <a:cs typeface="Calibri" panose="020F0502020204030204" pitchFamily="34" charset="0"/>
              </a:rPr>
              <a:t>3-5 Year History of Operations</a:t>
            </a:r>
          </a:p>
          <a:p>
            <a:pPr lvl="2"/>
            <a:r>
              <a:rPr lang="en-US" sz="2200" dirty="0">
                <a:latin typeface="Calibri" panose="020F0502020204030204" pitchFamily="34" charset="0"/>
                <a:cs typeface="Calibri" panose="020F0502020204030204" pitchFamily="34" charset="0"/>
              </a:rPr>
              <a:t>Net Operations</a:t>
            </a:r>
          </a:p>
          <a:p>
            <a:pPr lvl="2"/>
            <a:r>
              <a:rPr lang="en-US" sz="2200" dirty="0">
                <a:latin typeface="Calibri" panose="020F0502020204030204" pitchFamily="34" charset="0"/>
                <a:cs typeface="Calibri" panose="020F0502020204030204" pitchFamily="34" charset="0"/>
              </a:rPr>
              <a:t>Budget/Actual</a:t>
            </a:r>
          </a:p>
          <a:p>
            <a:pPr lvl="2"/>
            <a:r>
              <a:rPr lang="en-US" sz="2200" dirty="0">
                <a:latin typeface="Calibri" panose="020F0502020204030204" pitchFamily="34" charset="0"/>
                <a:cs typeface="Calibri" panose="020F0502020204030204" pitchFamily="34" charset="0"/>
              </a:rPr>
              <a:t>Fund Balance</a:t>
            </a:r>
          </a:p>
          <a:p>
            <a:pPr lvl="2"/>
            <a:r>
              <a:rPr lang="en-US" sz="2200" dirty="0">
                <a:latin typeface="Calibri" panose="020F0502020204030204" pitchFamily="34" charset="0"/>
                <a:cs typeface="Calibri" panose="020F0502020204030204" pitchFamily="34" charset="0"/>
              </a:rPr>
              <a:t>Cash Balance</a:t>
            </a:r>
          </a:p>
          <a:p>
            <a:pPr marL="685800" lvl="2" indent="0">
              <a:buNone/>
            </a:pPr>
            <a:r>
              <a:rPr lang="en-US" sz="2300" dirty="0">
                <a:latin typeface="Calibri" panose="020F0502020204030204" pitchFamily="34" charset="0"/>
                <a:cs typeface="Calibri" panose="020F0502020204030204" pitchFamily="34" charset="0"/>
              </a:rPr>
              <a:t> </a:t>
            </a:r>
          </a:p>
          <a:p>
            <a:endParaRPr lang="en-US" sz="2300" dirty="0"/>
          </a:p>
        </p:txBody>
      </p:sp>
      <p:sp>
        <p:nvSpPr>
          <p:cNvPr id="4" name="Slide Number Placeholder 3">
            <a:extLst>
              <a:ext uri="{FF2B5EF4-FFF2-40B4-BE49-F238E27FC236}">
                <a16:creationId xmlns:a16="http://schemas.microsoft.com/office/drawing/2014/main" id="{CC18B135-1D8E-40AB-BA5E-7D1D8C37901C}"/>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97</a:t>
            </a:fld>
            <a:endParaRPr lang="en-US"/>
          </a:p>
        </p:txBody>
      </p:sp>
    </p:spTree>
    <p:extLst>
      <p:ext uri="{BB962C8B-B14F-4D97-AF65-F5344CB8AC3E}">
        <p14:creationId xmlns:p14="http://schemas.microsoft.com/office/powerpoint/2010/main" val="669241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63" name="Rectangle 12186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58" name="Rectangle 2"/>
          <p:cNvSpPr>
            <a:spLocks noGrp="1" noChangeArrowheads="1"/>
          </p:cNvSpPr>
          <p:nvPr>
            <p:ph type="title"/>
          </p:nvPr>
        </p:nvSpPr>
        <p:spPr>
          <a:xfrm>
            <a:off x="628650" y="365125"/>
            <a:ext cx="7886700" cy="1325563"/>
          </a:xfrm>
        </p:spPr>
        <p:txBody>
          <a:bodyPr>
            <a:normAutofit/>
          </a:bodyPr>
          <a:lstStyle/>
          <a:p>
            <a:pPr algn="ctr" eaLnBrk="1" hangingPunct="1">
              <a:defRPr/>
            </a:pPr>
            <a:r>
              <a:rPr lang="en-US" sz="4000" i="1" dirty="0">
                <a:solidFill>
                  <a:srgbClr val="FFFFFF"/>
                </a:solidFill>
                <a:cs typeface="Calibri" panose="020F0502020204030204" pitchFamily="34" charset="0"/>
              </a:rPr>
              <a:t>What</a:t>
            </a:r>
            <a:r>
              <a:rPr lang="en-US" sz="4000" dirty="0">
                <a:solidFill>
                  <a:srgbClr val="FFFFFF"/>
                </a:solidFill>
                <a:cs typeface="Calibri" panose="020F0502020204030204" pitchFamily="34" charset="0"/>
              </a:rPr>
              <a:t> can you do…?</a:t>
            </a:r>
          </a:p>
        </p:txBody>
      </p:sp>
      <p:sp>
        <p:nvSpPr>
          <p:cNvPr id="43011" name="Rectangle 3"/>
          <p:cNvSpPr>
            <a:spLocks noGrp="1" noChangeArrowheads="1"/>
          </p:cNvSpPr>
          <p:nvPr>
            <p:ph idx="1"/>
          </p:nvPr>
        </p:nvSpPr>
        <p:spPr>
          <a:xfrm>
            <a:off x="628650" y="2438400"/>
            <a:ext cx="7886700" cy="3738562"/>
          </a:xfrm>
        </p:spPr>
        <p:txBody>
          <a:bodyPr>
            <a:normAutofit/>
          </a:bodyPr>
          <a:lstStyle/>
          <a:p>
            <a:pPr eaLnBrk="1" hangingPunct="1"/>
            <a:r>
              <a:rPr lang="en-US" sz="2200" dirty="0">
                <a:latin typeface="Calibri" panose="020F0502020204030204" pitchFamily="34" charset="0"/>
                <a:cs typeface="Calibri" panose="020F0502020204030204" pitchFamily="34" charset="0"/>
              </a:rPr>
              <a:t>Understand your budget/finances and key indicators</a:t>
            </a:r>
          </a:p>
          <a:p>
            <a:pPr eaLnBrk="1" hangingPunct="1"/>
            <a:r>
              <a:rPr lang="en-US" sz="2200" dirty="0">
                <a:latin typeface="Calibri" panose="020F0502020204030204" pitchFamily="34" charset="0"/>
                <a:cs typeface="Calibri" panose="020F0502020204030204" pitchFamily="34" charset="0"/>
              </a:rPr>
              <a:t>Monitor performance against budget during the year</a:t>
            </a:r>
          </a:p>
          <a:p>
            <a:pPr lvl="1"/>
            <a:r>
              <a:rPr lang="en-US" sz="2200" dirty="0">
                <a:latin typeface="Calibri" panose="020F0502020204030204" pitchFamily="34" charset="0"/>
                <a:cs typeface="Calibri" panose="020F0502020204030204" pitchFamily="34" charset="0"/>
              </a:rPr>
              <a:t>Ask Questions</a:t>
            </a:r>
          </a:p>
          <a:p>
            <a:pPr eaLnBrk="1" hangingPunct="1"/>
            <a:r>
              <a:rPr lang="en-US" sz="2200" dirty="0">
                <a:latin typeface="Calibri" panose="020F0502020204030204" pitchFamily="34" charset="0"/>
                <a:cs typeface="Calibri" panose="020F0502020204030204" pitchFamily="34" charset="0"/>
              </a:rPr>
              <a:t>Evaluate financial performance </a:t>
            </a:r>
          </a:p>
          <a:p>
            <a:pPr eaLnBrk="1" hangingPunct="1"/>
            <a:r>
              <a:rPr lang="en-US" sz="2200" dirty="0">
                <a:latin typeface="Calibri" panose="020F0502020204030204" pitchFamily="34" charset="0"/>
                <a:cs typeface="Calibri" panose="020F0502020204030204" pitchFamily="34" charset="0"/>
              </a:rPr>
              <a:t>Plan and make necessary changes when needed</a:t>
            </a:r>
          </a:p>
          <a:p>
            <a:pPr eaLnBrk="1" hangingPunct="1"/>
            <a:endParaRPr lang="en-US" sz="2300" dirty="0"/>
          </a:p>
        </p:txBody>
      </p:sp>
      <p:sp>
        <p:nvSpPr>
          <p:cNvPr id="2" name="Slide Number Placeholder 1">
            <a:extLst>
              <a:ext uri="{FF2B5EF4-FFF2-40B4-BE49-F238E27FC236}">
                <a16:creationId xmlns:a16="http://schemas.microsoft.com/office/drawing/2014/main" id="{E9AD8509-47F0-41D8-AC13-F6018C69FF4E}"/>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98</a:t>
            </a:fld>
            <a:endParaRPr lang="en-US"/>
          </a:p>
        </p:txBody>
      </p:sp>
    </p:spTree>
    <p:extLst>
      <p:ext uri="{BB962C8B-B14F-4D97-AF65-F5344CB8AC3E}">
        <p14:creationId xmlns:p14="http://schemas.microsoft.com/office/powerpoint/2010/main" val="19903496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gn="ctr"/>
            <a:r>
              <a:rPr lang="en-US" sz="4000" dirty="0">
                <a:solidFill>
                  <a:srgbClr val="FFFFFF"/>
                </a:solidFill>
                <a:cs typeface="Calibri" panose="020F0502020204030204" pitchFamily="34" charset="0"/>
              </a:rPr>
              <a:t>Understanding Your School District’s Finances</a:t>
            </a:r>
          </a:p>
        </p:txBody>
      </p:sp>
      <p:sp>
        <p:nvSpPr>
          <p:cNvPr id="3" name="Content Placeholder 2"/>
          <p:cNvSpPr>
            <a:spLocks noGrp="1"/>
          </p:cNvSpPr>
          <p:nvPr>
            <p:ph idx="1"/>
          </p:nvPr>
        </p:nvSpPr>
        <p:spPr>
          <a:xfrm>
            <a:off x="628650" y="2438400"/>
            <a:ext cx="7886700" cy="3738562"/>
          </a:xfrm>
        </p:spPr>
        <p:txBody>
          <a:bodyPr>
            <a:normAutofit/>
          </a:bodyPr>
          <a:lstStyle/>
          <a:p>
            <a:r>
              <a:rPr lang="en-US" sz="2200" dirty="0">
                <a:latin typeface="Calibri" panose="020F0502020204030204" pitchFamily="34" charset="0"/>
                <a:cs typeface="Calibri" panose="020F0502020204030204" pitchFamily="34" charset="0"/>
              </a:rPr>
              <a:t>Review your 2022 SDE Financials </a:t>
            </a:r>
          </a:p>
          <a:p>
            <a:r>
              <a:rPr lang="en-US" sz="2200" dirty="0">
                <a:latin typeface="Calibri" panose="020F0502020204030204" pitchFamily="34" charset="0"/>
                <a:cs typeface="Calibri" panose="020F0502020204030204" pitchFamily="34" charset="0"/>
              </a:rPr>
              <a:t>Review the Supplemental Schedules</a:t>
            </a:r>
          </a:p>
          <a:p>
            <a:r>
              <a:rPr lang="en-US" sz="2200" dirty="0">
                <a:latin typeface="Calibri" panose="020F0502020204030204" pitchFamily="34" charset="0"/>
                <a:cs typeface="Calibri" panose="020F0502020204030204" pitchFamily="34" charset="0"/>
              </a:rPr>
              <a:t>Compare financial performance to  budget</a:t>
            </a:r>
          </a:p>
          <a:p>
            <a:r>
              <a:rPr lang="en-US" sz="2200" dirty="0">
                <a:latin typeface="Calibri" panose="020F0502020204030204" pitchFamily="34" charset="0"/>
                <a:cs typeface="Calibri" panose="020F0502020204030204" pitchFamily="34" charset="0"/>
              </a:rPr>
              <a:t>Review multi-year operations (3-4 years) </a:t>
            </a:r>
          </a:p>
          <a:p>
            <a:r>
              <a:rPr lang="en-US" sz="2200" dirty="0">
                <a:latin typeface="Calibri" panose="020F0502020204030204" pitchFamily="34" charset="0"/>
                <a:cs typeface="Calibri" panose="020F0502020204030204" pitchFamily="34" charset="0"/>
              </a:rPr>
              <a:t>Review the districts' FTE Data for certified and support personnel</a:t>
            </a:r>
          </a:p>
          <a:p>
            <a:r>
              <a:rPr lang="en-US" sz="2200" dirty="0">
                <a:latin typeface="Calibri" panose="020F0502020204030204" pitchFamily="34" charset="0"/>
                <a:cs typeface="Calibri" panose="020F0502020204030204" pitchFamily="34" charset="0"/>
              </a:rPr>
              <a:t>Review previous years audit reports</a:t>
            </a:r>
          </a:p>
          <a:p>
            <a:pPr lvl="1"/>
            <a:endParaRPr lang="en-US" sz="2300" dirty="0"/>
          </a:p>
          <a:p>
            <a:endParaRPr lang="en-US" sz="2300" dirty="0"/>
          </a:p>
        </p:txBody>
      </p:sp>
      <p:sp>
        <p:nvSpPr>
          <p:cNvPr id="4" name="Slide Number Placeholder 3">
            <a:extLst>
              <a:ext uri="{FF2B5EF4-FFF2-40B4-BE49-F238E27FC236}">
                <a16:creationId xmlns:a16="http://schemas.microsoft.com/office/drawing/2014/main" id="{4F2CD9F3-23C2-4C5F-9B6F-5F9F1E6C1D9A}"/>
              </a:ext>
            </a:extLst>
          </p:cNvPr>
          <p:cNvSpPr>
            <a:spLocks noGrp="1"/>
          </p:cNvSpPr>
          <p:nvPr>
            <p:ph type="sldNum" sz="quarter" idx="12"/>
          </p:nvPr>
        </p:nvSpPr>
        <p:spPr>
          <a:xfrm>
            <a:off x="6457950" y="6356350"/>
            <a:ext cx="2057400" cy="365125"/>
          </a:xfrm>
        </p:spPr>
        <p:txBody>
          <a:bodyPr>
            <a:normAutofit/>
          </a:bodyPr>
          <a:lstStyle/>
          <a:p>
            <a:pPr>
              <a:spcAft>
                <a:spcPts val="600"/>
              </a:spcAft>
            </a:pPr>
            <a:fld id="{4B35A05F-CB0D-42E0-89D1-3674CDA91D34}" type="slidenum">
              <a:rPr lang="en-US" smtClean="0"/>
              <a:pPr>
                <a:spcAft>
                  <a:spcPts val="600"/>
                </a:spcAft>
              </a:pPr>
              <a:t>99</a:t>
            </a:fld>
            <a:endParaRPr lang="en-US"/>
          </a:p>
        </p:txBody>
      </p:sp>
    </p:spTree>
    <p:extLst>
      <p:ext uri="{BB962C8B-B14F-4D97-AF65-F5344CB8AC3E}">
        <p14:creationId xmlns:p14="http://schemas.microsoft.com/office/powerpoint/2010/main" val="506432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5422</TotalTime>
  <Words>7332</Words>
  <Application>Microsoft Macintosh PowerPoint</Application>
  <PresentationFormat>On-screen Show (4:3)</PresentationFormat>
  <Paragraphs>769</Paragraphs>
  <Slides>120</Slides>
  <Notes>26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120</vt:i4>
      </vt:variant>
    </vt:vector>
  </HeadingPairs>
  <TitlesOfParts>
    <vt:vector size="134" baseType="lpstr">
      <vt:lpstr>Friz Quadrata</vt:lpstr>
      <vt:lpstr>Arial</vt:lpstr>
      <vt:lpstr>Arial Black</vt:lpstr>
      <vt:lpstr>Calibri</vt:lpstr>
      <vt:lpstr>Calibri Light</vt:lpstr>
      <vt:lpstr>Garamond</vt:lpstr>
      <vt:lpstr>Tahoma</vt:lpstr>
      <vt:lpstr>Times New Roman</vt:lpstr>
      <vt:lpstr>Wingdings</vt:lpstr>
      <vt:lpstr>Wingdings 2</vt:lpstr>
      <vt:lpstr>Office Theme</vt:lpstr>
      <vt:lpstr>1_Office Theme</vt:lpstr>
      <vt:lpstr>2_Office Theme</vt:lpstr>
      <vt:lpstr>3_Office Theme</vt:lpstr>
      <vt:lpstr> School Finance for The Alabama Superintendent </vt:lpstr>
      <vt:lpstr>  Superintendent’s Finance Training </vt:lpstr>
      <vt:lpstr>PowerPoint Presentation</vt:lpstr>
      <vt:lpstr> Contracts and Purchasing </vt:lpstr>
      <vt:lpstr>PowerPoint Presentation</vt:lpstr>
      <vt:lpstr>Regulation of  Procurement for  School Districts</vt:lpstr>
      <vt:lpstr>Regulation of  Procurement for  School Districts</vt:lpstr>
      <vt:lpstr>Alabama Competitive Bid Law </vt:lpstr>
      <vt:lpstr>Public Works Law</vt:lpstr>
      <vt:lpstr>Alabama Competitive Bid Law </vt:lpstr>
      <vt:lpstr>Title 16 EDUCATION Ala. Code 1975 Chapter 13B COMPETITIVE BIDDING FOR CERTAIN CONTRACTS OF COUNTY AND CITY BOARDS OF EDUCATION   § 16-13B  Ala. Code 1975  </vt:lpstr>
      <vt:lpstr>Alabama Competitive Bid Law</vt:lpstr>
      <vt:lpstr>Alabama Competitive Bid Law</vt:lpstr>
      <vt:lpstr>Alabama Competitive Bid Law</vt:lpstr>
      <vt:lpstr>Items to be considered when determining the lowest RESPONSIBLE  bidder…</vt:lpstr>
      <vt:lpstr>Length of Contract Terms</vt:lpstr>
      <vt:lpstr>Alabama Competitive Bid Law</vt:lpstr>
      <vt:lpstr>Joint Agreement</vt:lpstr>
      <vt:lpstr>Bid Process </vt:lpstr>
      <vt:lpstr>Documentation of Results:</vt:lpstr>
      <vt:lpstr>Section 16-13B-2 Exceptions to competitive bidding requirements.</vt:lpstr>
      <vt:lpstr>Section 16-13B-2 Exceptions to competitive bidding requirements.</vt:lpstr>
      <vt:lpstr>2022 Legislation</vt:lpstr>
      <vt:lpstr> Section 16-13B-2 Exceptions to competitive bidding requirements.  </vt:lpstr>
      <vt:lpstr>Section 16-13B-2 Exceptions to competitive bidding requirements</vt:lpstr>
      <vt:lpstr>Section 16-13B-2 Exceptions to competitive bidding requirements.</vt:lpstr>
      <vt:lpstr>Emergencies</vt:lpstr>
      <vt:lpstr>Alabama Competitive Bid Law</vt:lpstr>
      <vt:lpstr>Public Works Law</vt:lpstr>
      <vt:lpstr>PowerPoint Presentation</vt:lpstr>
      <vt:lpstr> Public Works Law  </vt:lpstr>
      <vt:lpstr>Expenditure Threshold</vt:lpstr>
      <vt:lpstr>Expenditure Threshold</vt:lpstr>
      <vt:lpstr>Bid Process </vt:lpstr>
      <vt:lpstr>Planning</vt:lpstr>
      <vt:lpstr>Advertising Requirements</vt:lpstr>
      <vt:lpstr>Advertising Requirements</vt:lpstr>
      <vt:lpstr>Bid Lists</vt:lpstr>
      <vt:lpstr>Award of Contract</vt:lpstr>
      <vt:lpstr>Emergencies</vt:lpstr>
      <vt:lpstr>Public Works Work</vt:lpstr>
      <vt:lpstr>PowerPoint Presentation</vt:lpstr>
      <vt:lpstr>Public Works </vt:lpstr>
      <vt:lpstr>Self-Performed Work Projects </vt:lpstr>
      <vt:lpstr>Superintendent’s Academy  Contracts/Purchasing</vt:lpstr>
      <vt:lpstr>Credits  </vt:lpstr>
      <vt:lpstr>Superintendent and the CSFO</vt:lpstr>
      <vt:lpstr>Superintendent and the CSFO</vt:lpstr>
      <vt:lpstr>School Fiscal Accountability Act</vt:lpstr>
      <vt:lpstr>PowerPoint Presentation</vt:lpstr>
      <vt:lpstr>Chapter 13A SCHOOL FISCAL ACCOUNTABILITY</vt:lpstr>
      <vt:lpstr>Chapter 13A SCHOOL FISCAL ACCOUNTABILITY</vt:lpstr>
      <vt:lpstr>Chief School Financial Officer (CSFO) </vt:lpstr>
      <vt:lpstr>Chief School Financial Officer (CSFO)</vt:lpstr>
      <vt:lpstr>Chief School Financial Officer (CSFO)</vt:lpstr>
      <vt:lpstr>Chief School Financial Officer (CSFO)</vt:lpstr>
      <vt:lpstr>Chief School Financial Officer (CSFO)</vt:lpstr>
      <vt:lpstr>Rules of the State Board of Education Rule 290-2-5 – Chief School Finance Officer</vt:lpstr>
      <vt:lpstr>Role of CSFO</vt:lpstr>
      <vt:lpstr>Role of CSFO</vt:lpstr>
      <vt:lpstr>Expectations </vt:lpstr>
      <vt:lpstr> CSFO Relationship with Superintendent </vt:lpstr>
      <vt:lpstr>CSFO Relationship with Superintendent</vt:lpstr>
      <vt:lpstr>All departments and programs must be involved in financial operations </vt:lpstr>
      <vt:lpstr>Superintendent and the CSFO</vt:lpstr>
      <vt:lpstr>Understanding Your School District’s Finances</vt:lpstr>
      <vt:lpstr>Understanding Your School District’s Finances</vt:lpstr>
      <vt:lpstr>PowerPoint Presentation</vt:lpstr>
      <vt:lpstr>PowerPoint Presentation</vt:lpstr>
      <vt:lpstr>Chapter 13A SCHOOL FISCAL ACCOUNTABILITY</vt:lpstr>
      <vt:lpstr>Section 16-13A-6     Required Reports</vt:lpstr>
      <vt:lpstr>Section 16-13A-6   Required Reports</vt:lpstr>
      <vt:lpstr>Section 16-13A-6    Required Reports</vt:lpstr>
      <vt:lpstr>Financial Reporting  </vt:lpstr>
      <vt:lpstr>  </vt:lpstr>
      <vt:lpstr>Public Budget Hearings</vt:lpstr>
      <vt:lpstr>Public Budget Hearings</vt:lpstr>
      <vt:lpstr>PowerPoint Presentation</vt:lpstr>
      <vt:lpstr>§ 16-13-140 Established for county and city school systems; form of annual budget required; public hearings required</vt:lpstr>
      <vt:lpstr>Budget Amendments </vt:lpstr>
      <vt:lpstr>PowerPoint Presentation</vt:lpstr>
      <vt:lpstr>Fund Types</vt:lpstr>
      <vt:lpstr>Fund Types</vt:lpstr>
      <vt:lpstr>Alabama School District Financials</vt:lpstr>
      <vt:lpstr>Monthly Financial Reports  </vt:lpstr>
      <vt:lpstr>Financial Statements</vt:lpstr>
      <vt:lpstr>PowerPoint Presentation</vt:lpstr>
      <vt:lpstr>PowerPoint Presentation</vt:lpstr>
      <vt:lpstr>PowerPoint Presentation</vt:lpstr>
      <vt:lpstr>PowerPoint Presentation</vt:lpstr>
      <vt:lpstr>PowerPoint Presentation</vt:lpstr>
      <vt:lpstr>Recommended Financial Info for  Superintendent/Board </vt:lpstr>
      <vt:lpstr>PowerPoint Presentation</vt:lpstr>
      <vt:lpstr>PowerPoint Presentation</vt:lpstr>
      <vt:lpstr>PowerPoint Presentation</vt:lpstr>
      <vt:lpstr>Key Financial Indicators</vt:lpstr>
      <vt:lpstr>Financial Performance </vt:lpstr>
      <vt:lpstr>What can you do…?</vt:lpstr>
      <vt:lpstr>Understanding Your School District’s Finances</vt:lpstr>
      <vt:lpstr>PowerPoint Presentation</vt:lpstr>
      <vt:lpstr>PowerPoint Presentation</vt:lpstr>
      <vt:lpstr>PowerPoint Presentation</vt:lpstr>
      <vt:lpstr>PowerPoint Presentation</vt:lpstr>
      <vt:lpstr>PowerPoint Presentation</vt:lpstr>
      <vt:lpstr>PowerPoint Presentation</vt:lpstr>
      <vt:lpstr>Schedule of Debt</vt:lpstr>
      <vt:lpstr>Audits of Boards of Education </vt:lpstr>
      <vt:lpstr>Audits of Boards of Education </vt:lpstr>
      <vt:lpstr>Audit Reports</vt:lpstr>
      <vt:lpstr>PowerPoint Presentation</vt:lpstr>
      <vt:lpstr>PowerPoint Presentation</vt:lpstr>
      <vt:lpstr>Management's Discussion and Analysis MD&amp;A</vt:lpstr>
      <vt:lpstr>Local School Finances</vt:lpstr>
      <vt:lpstr>PowerPoint Presentation</vt:lpstr>
      <vt:lpstr>Local School Financial Policies</vt:lpstr>
      <vt:lpstr>Staff Development</vt:lpstr>
      <vt:lpstr>Recommended Parent Organization Guidelines</vt:lpstr>
      <vt:lpstr>PowerPoint Presentation</vt:lpstr>
      <vt:lpstr>PowerPoint Presentation</vt:lpstr>
      <vt:lpstr> Superintendent’s Finance Training  June 2023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Financial Primer</dc:title>
  <dc:creator>David Smith</dc:creator>
  <cp:lastModifiedBy>Brenda Mendiola</cp:lastModifiedBy>
  <cp:revision>322</cp:revision>
  <cp:lastPrinted>2021-07-02T13:45:30Z</cp:lastPrinted>
  <dcterms:created xsi:type="dcterms:W3CDTF">2012-07-17T13:51:12Z</dcterms:created>
  <dcterms:modified xsi:type="dcterms:W3CDTF">2023-06-27T15:53:14Z</dcterms:modified>
</cp:coreProperties>
</file>